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6"/>
  </p:notesMasterIdLst>
  <p:sldIdLst>
    <p:sldId id="256" r:id="rId2"/>
    <p:sldId id="258" r:id="rId3"/>
    <p:sldId id="344" r:id="rId4"/>
    <p:sldId id="345" r:id="rId5"/>
    <p:sldId id="346" r:id="rId6"/>
    <p:sldId id="343" r:id="rId7"/>
    <p:sldId id="335" r:id="rId8"/>
    <p:sldId id="336" r:id="rId9"/>
    <p:sldId id="334" r:id="rId10"/>
    <p:sldId id="302" r:id="rId11"/>
    <p:sldId id="301" r:id="rId12"/>
    <p:sldId id="303" r:id="rId13"/>
    <p:sldId id="337" r:id="rId14"/>
    <p:sldId id="316" r:id="rId15"/>
    <p:sldId id="280" r:id="rId16"/>
    <p:sldId id="281" r:id="rId17"/>
    <p:sldId id="317" r:id="rId18"/>
    <p:sldId id="318" r:id="rId19"/>
    <p:sldId id="319" r:id="rId20"/>
    <p:sldId id="320" r:id="rId21"/>
    <p:sldId id="282" r:id="rId22"/>
    <p:sldId id="283" r:id="rId23"/>
    <p:sldId id="284" r:id="rId24"/>
    <p:sldId id="285" r:id="rId25"/>
    <p:sldId id="286" r:id="rId26"/>
    <p:sldId id="338" r:id="rId27"/>
    <p:sldId id="288" r:id="rId28"/>
    <p:sldId id="321" r:id="rId29"/>
    <p:sldId id="322" r:id="rId30"/>
    <p:sldId id="323" r:id="rId31"/>
    <p:sldId id="339" r:id="rId32"/>
    <p:sldId id="340" r:id="rId33"/>
    <p:sldId id="341" r:id="rId34"/>
    <p:sldId id="305" r:id="rId35"/>
    <p:sldId id="306" r:id="rId36"/>
    <p:sldId id="307" r:id="rId37"/>
    <p:sldId id="347" r:id="rId38"/>
    <p:sldId id="348" r:id="rId39"/>
    <p:sldId id="349" r:id="rId40"/>
    <p:sldId id="350" r:id="rId41"/>
    <p:sldId id="351" r:id="rId42"/>
    <p:sldId id="352" r:id="rId43"/>
    <p:sldId id="353" r:id="rId44"/>
    <p:sldId id="354" r:id="rId45"/>
    <p:sldId id="355" r:id="rId46"/>
    <p:sldId id="356" r:id="rId47"/>
    <p:sldId id="290" r:id="rId48"/>
    <p:sldId id="291" r:id="rId49"/>
    <p:sldId id="311" r:id="rId50"/>
    <p:sldId id="312" r:id="rId51"/>
    <p:sldId id="292" r:id="rId52"/>
    <p:sldId id="293" r:id="rId53"/>
    <p:sldId id="313" r:id="rId54"/>
    <p:sldId id="294" r:id="rId55"/>
    <p:sldId id="309" r:id="rId56"/>
    <p:sldId id="295" r:id="rId57"/>
    <p:sldId id="297" r:id="rId58"/>
    <p:sldId id="298" r:id="rId59"/>
    <p:sldId id="299" r:id="rId60"/>
    <p:sldId id="300" r:id="rId61"/>
    <p:sldId id="314" r:id="rId62"/>
    <p:sldId id="315" r:id="rId63"/>
    <p:sldId id="257" r:id="rId64"/>
    <p:sldId id="324" r:id="rId65"/>
    <p:sldId id="327" r:id="rId66"/>
    <p:sldId id="328" r:id="rId67"/>
    <p:sldId id="342" r:id="rId68"/>
    <p:sldId id="326" r:id="rId69"/>
    <p:sldId id="329" r:id="rId70"/>
    <p:sldId id="330" r:id="rId71"/>
    <p:sldId id="331" r:id="rId72"/>
    <p:sldId id="332" r:id="rId73"/>
    <p:sldId id="333" r:id="rId74"/>
    <p:sldId id="325" r:id="rId75"/>
  </p:sldIdLst>
  <p:sldSz cx="9144000" cy="6858000" type="screen4x3"/>
  <p:notesSz cx="9144000" cy="6858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98857357-CD76-414E-A6BC-A0888C3FA280}">
          <p14:sldIdLst>
            <p14:sldId id="256"/>
            <p14:sldId id="258"/>
            <p14:sldId id="344"/>
            <p14:sldId id="345"/>
            <p14:sldId id="346"/>
          </p14:sldIdLst>
        </p14:section>
        <p14:section name="indirmeler" id="{701F7FC5-09A8-4BAB-8B97-BAA4F81D0443}">
          <p14:sldIdLst>
            <p14:sldId id="343"/>
            <p14:sldId id="335"/>
            <p14:sldId id="336"/>
            <p14:sldId id="334"/>
          </p14:sldIdLst>
        </p14:section>
        <p14:section name="kurulum" id="{854DD25B-3088-4527-B964-B2C3277CDD1F}">
          <p14:sldIdLst>
            <p14:sldId id="302"/>
            <p14:sldId id="301"/>
            <p14:sldId id="303"/>
            <p14:sldId id="337"/>
            <p14:sldId id="316"/>
            <p14:sldId id="280"/>
            <p14:sldId id="281"/>
            <p14:sldId id="317"/>
            <p14:sldId id="318"/>
            <p14:sldId id="319"/>
            <p14:sldId id="320"/>
            <p14:sldId id="282"/>
            <p14:sldId id="283"/>
            <p14:sldId id="284"/>
            <p14:sldId id="285"/>
            <p14:sldId id="286"/>
            <p14:sldId id="338"/>
            <p14:sldId id="288"/>
            <p14:sldId id="321"/>
            <p14:sldId id="322"/>
            <p14:sldId id="323"/>
            <p14:sldId id="339"/>
            <p14:sldId id="340"/>
            <p14:sldId id="341"/>
            <p14:sldId id="305"/>
            <p14:sldId id="306"/>
            <p14:sldId id="307"/>
          </p14:sldIdLst>
        </p14:section>
        <p14:section name="SSMS Kurulumu" id="{FB8B7868-96EF-4A24-9112-E966B6FF7BA2}">
          <p14:sldIdLst>
            <p14:sldId id="347"/>
            <p14:sldId id="348"/>
            <p14:sldId id="349"/>
            <p14:sldId id="350"/>
            <p14:sldId id="351"/>
            <p14:sldId id="352"/>
            <p14:sldId id="353"/>
            <p14:sldId id="354"/>
            <p14:sldId id="355"/>
            <p14:sldId id="356"/>
          </p14:sldIdLst>
        </p14:section>
        <p14:section name="Suncu ismi değiştirme" id="{F5B13EAF-083D-4DBE-8CC1-FC4ABEF88A73}">
          <p14:sldIdLst>
            <p14:sldId id="290"/>
            <p14:sldId id="291"/>
            <p14:sldId id="311"/>
            <p14:sldId id="312"/>
            <p14:sldId id="292"/>
            <p14:sldId id="293"/>
            <p14:sldId id="313"/>
            <p14:sldId id="294"/>
            <p14:sldId id="309"/>
          </p14:sldIdLst>
        </p14:section>
        <p14:section name="Uzaktan sunucuya bağlanma" id="{8738B543-83CA-4775-98C9-9071F324E4F6}">
          <p14:sldIdLst>
            <p14:sldId id="295"/>
            <p14:sldId id="297"/>
            <p14:sldId id="298"/>
            <p14:sldId id="299"/>
            <p14:sldId id="300"/>
          </p14:sldIdLst>
        </p14:section>
        <p14:section name="whatismyip" id="{8470A64D-325B-4306-913F-DC6C077994A3}">
          <p14:sldIdLst>
            <p14:sldId id="314"/>
            <p14:sldId id="315"/>
          </p14:sldIdLst>
        </p14:section>
        <p14:section name="Sistem Veritabanları" id="{F3A857E4-0E83-451D-A6A6-2FB253E88DC8}">
          <p14:sldIdLst>
            <p14:sldId id="257"/>
            <p14:sldId id="324"/>
            <p14:sldId id="327"/>
            <p14:sldId id="328"/>
            <p14:sldId id="342"/>
          </p14:sldIdLst>
        </p14:section>
        <p14:section name="tablo oluşturma" id="{F96501E5-B15B-4EF9-82B7-A4654A6BA134}">
          <p14:sldIdLst>
            <p14:sldId id="326"/>
            <p14:sldId id="329"/>
            <p14:sldId id="330"/>
            <p14:sldId id="331"/>
            <p14:sldId id="332"/>
            <p14:sldId id="333"/>
            <p14:sldId id="325"/>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59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455" autoAdjust="0"/>
  </p:normalViewPr>
  <p:slideViewPr>
    <p:cSldViewPr>
      <p:cViewPr varScale="1">
        <p:scale>
          <a:sx n="51" d="100"/>
          <a:sy n="51" d="100"/>
        </p:scale>
        <p:origin x="1398" y="78"/>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CC5A997-6CB3-4889-B94D-51C3A15F5F4C}" type="datetimeFigureOut">
              <a:rPr lang="tr-TR" smtClean="0"/>
              <a:t>18.02.2025</a:t>
            </a:fld>
            <a:endParaRPr lang="tr-TR"/>
          </a:p>
        </p:txBody>
      </p:sp>
      <p:sp>
        <p:nvSpPr>
          <p:cNvPr id="4" name="Slayt Görüntüsü Yer Tutucusu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B8B4E3B-A561-4538-B592-11CCAEDF8AB3}" type="slidenum">
              <a:rPr lang="tr-TR" smtClean="0"/>
              <a:t>‹#›</a:t>
            </a:fld>
            <a:endParaRPr lang="tr-TR"/>
          </a:p>
        </p:txBody>
      </p:sp>
    </p:spTree>
    <p:extLst>
      <p:ext uri="{BB962C8B-B14F-4D97-AF65-F5344CB8AC3E}">
        <p14:creationId xmlns:p14="http://schemas.microsoft.com/office/powerpoint/2010/main" val="725872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3999" cy="685799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411986" y="2341321"/>
            <a:ext cx="6323330" cy="636905"/>
          </a:xfrm>
          <a:prstGeom prst="rect">
            <a:avLst/>
          </a:prstGeom>
        </p:spPr>
        <p:txBody>
          <a:bodyPr wrap="square" lIns="0" tIns="0" rIns="0" bIns="0">
            <a:spAutoFit/>
          </a:bodyPr>
          <a:lstStyle>
            <a:lvl1pPr>
              <a:defRPr sz="4000" b="1" i="0">
                <a:solidFill>
                  <a:srgbClr val="66CCFF"/>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4B55BAB-FF49-474B-86EA-2CDED3A3BBE1}" type="datetime1">
              <a:rPr lang="en-US" smtClean="0"/>
              <a:t>2/18/2025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8" name="Holder 4"/>
          <p:cNvSpPr>
            <a:spLocks noGrp="1"/>
          </p:cNvSpPr>
          <p:nvPr>
            <p:ph type="ftr" sz="quarter" idx="3"/>
          </p:nvPr>
        </p:nvSpPr>
        <p:spPr>
          <a:xfrm>
            <a:off x="2743200" y="6474023"/>
            <a:ext cx="3840480" cy="292388"/>
          </a:xfrm>
          <a:prstGeom prst="rect">
            <a:avLst/>
          </a:prstGeom>
        </p:spPr>
        <p:txBody>
          <a:bodyPr wrap="square" lIns="0" tIns="0" rIns="0" bIns="0">
            <a:spAutoFit/>
          </a:bodyPr>
          <a:lstStyle>
            <a:lvl1pPr algn="ctr">
              <a:defRPr sz="1000">
                <a:solidFill>
                  <a:schemeClr val="tx1">
                    <a:tint val="75000"/>
                  </a:schemeClr>
                </a:solidFill>
              </a:defRPr>
            </a:lvl1pPr>
          </a:lstStyle>
          <a:p>
            <a:r>
              <a:rPr lang="tr-TR" sz="900" b="1" dirty="0">
                <a:solidFill>
                  <a:schemeClr val="accent5">
                    <a:lumMod val="50000"/>
                  </a:schemeClr>
                </a:solidFill>
              </a:rPr>
              <a:t>Adem AKKUŞ </a:t>
            </a:r>
            <a:r>
              <a:rPr lang="tr-TR" sz="900" dirty="0">
                <a:solidFill>
                  <a:schemeClr val="accent1">
                    <a:lumMod val="50000"/>
                  </a:schemeClr>
                </a:solidFill>
              </a:rPr>
              <a:t/>
            </a:r>
            <a:br>
              <a:rPr lang="tr-TR" sz="900" dirty="0">
                <a:solidFill>
                  <a:schemeClr val="accent1">
                    <a:lumMod val="50000"/>
                  </a:schemeClr>
                </a:solidFill>
              </a:rPr>
            </a:br>
            <a:r>
              <a:rPr lang="tr-TR" b="1" dirty="0">
                <a:solidFill>
                  <a:schemeClr val="accent5">
                    <a:lumMod val="50000"/>
                  </a:schemeClr>
                </a:solidFill>
              </a:rPr>
              <a:t>|</a:t>
            </a:r>
            <a:r>
              <a:rPr lang="tr-TR" sz="900" dirty="0">
                <a:solidFill>
                  <a:schemeClr val="accent1">
                    <a:lumMod val="50000"/>
                  </a:schemeClr>
                </a:solidFill>
              </a:rPr>
              <a:t> Bilgisayar Mühendisi </a:t>
            </a:r>
            <a:r>
              <a:rPr lang="tr-TR" b="1" dirty="0">
                <a:solidFill>
                  <a:schemeClr val="accent5">
                    <a:lumMod val="50000"/>
                  </a:schemeClr>
                </a:solidFill>
              </a:rPr>
              <a:t>|</a:t>
            </a:r>
            <a:r>
              <a:rPr lang="tr-TR" sz="900" dirty="0">
                <a:solidFill>
                  <a:schemeClr val="accent1">
                    <a:lumMod val="50000"/>
                  </a:schemeClr>
                </a:solidFill>
              </a:rPr>
              <a:t> Uzm. Bilişim </a:t>
            </a:r>
            <a:r>
              <a:rPr lang="tr-TR" sz="900" dirty="0" err="1">
                <a:solidFill>
                  <a:schemeClr val="accent1">
                    <a:lumMod val="50000"/>
                  </a:schemeClr>
                </a:solidFill>
              </a:rPr>
              <a:t>Tekn</a:t>
            </a:r>
            <a:r>
              <a:rPr lang="tr-TR" sz="900" dirty="0">
                <a:solidFill>
                  <a:schemeClr val="accent1">
                    <a:lumMod val="50000"/>
                  </a:schemeClr>
                </a:solidFill>
              </a:rPr>
              <a:t>. </a:t>
            </a:r>
            <a:r>
              <a:rPr lang="tr-TR" sz="900" dirty="0" err="1">
                <a:solidFill>
                  <a:schemeClr val="accent1">
                    <a:lumMod val="50000"/>
                  </a:schemeClr>
                </a:solidFill>
              </a:rPr>
              <a:t>Öğrt</a:t>
            </a:r>
            <a:r>
              <a:rPr lang="tr-TR" sz="900" dirty="0">
                <a:solidFill>
                  <a:schemeClr val="accent1">
                    <a:lumMod val="50000"/>
                  </a:schemeClr>
                </a:solidFill>
              </a:rPr>
              <a:t>. </a:t>
            </a:r>
            <a:r>
              <a:rPr lang="tr-TR" b="1" dirty="0">
                <a:solidFill>
                  <a:schemeClr val="accent5">
                    <a:lumMod val="50000"/>
                  </a:schemeClr>
                </a:solidFill>
              </a:rPr>
              <a:t>|</a:t>
            </a:r>
            <a:r>
              <a:rPr lang="tr-TR" sz="900" dirty="0">
                <a:solidFill>
                  <a:schemeClr val="accent1">
                    <a:lumMod val="50000"/>
                  </a:schemeClr>
                </a:solidFill>
              </a:rPr>
              <a:t> Eğitmen</a:t>
            </a:r>
            <a:endParaRPr lang="tr-TR" sz="9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66CCF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6C2F464-77C0-48B7-AB52-60D347830C0D}" type="datetime1">
              <a:rPr lang="en-US" smtClean="0"/>
              <a:t>2/18/2025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7" name="Holder 4"/>
          <p:cNvSpPr>
            <a:spLocks noGrp="1"/>
          </p:cNvSpPr>
          <p:nvPr>
            <p:ph type="ftr" sz="quarter" idx="3"/>
          </p:nvPr>
        </p:nvSpPr>
        <p:spPr>
          <a:xfrm>
            <a:off x="2743200" y="6474023"/>
            <a:ext cx="3840480" cy="292388"/>
          </a:xfrm>
          <a:prstGeom prst="rect">
            <a:avLst/>
          </a:prstGeom>
        </p:spPr>
        <p:txBody>
          <a:bodyPr wrap="square" lIns="0" tIns="0" rIns="0" bIns="0">
            <a:spAutoFit/>
          </a:bodyPr>
          <a:lstStyle>
            <a:lvl1pPr algn="ctr">
              <a:defRPr sz="1000">
                <a:solidFill>
                  <a:schemeClr val="tx1">
                    <a:tint val="75000"/>
                  </a:schemeClr>
                </a:solidFill>
              </a:defRPr>
            </a:lvl1pPr>
          </a:lstStyle>
          <a:p>
            <a:r>
              <a:rPr lang="tr-TR" sz="900" b="1" dirty="0">
                <a:solidFill>
                  <a:schemeClr val="accent5">
                    <a:lumMod val="50000"/>
                  </a:schemeClr>
                </a:solidFill>
              </a:rPr>
              <a:t>Adem AKKUŞ </a:t>
            </a:r>
            <a:r>
              <a:rPr lang="tr-TR" sz="900" dirty="0">
                <a:solidFill>
                  <a:schemeClr val="accent1">
                    <a:lumMod val="50000"/>
                  </a:schemeClr>
                </a:solidFill>
              </a:rPr>
              <a:t/>
            </a:r>
            <a:br>
              <a:rPr lang="tr-TR" sz="900" dirty="0">
                <a:solidFill>
                  <a:schemeClr val="accent1">
                    <a:lumMod val="50000"/>
                  </a:schemeClr>
                </a:solidFill>
              </a:rPr>
            </a:br>
            <a:r>
              <a:rPr lang="tr-TR" b="1" dirty="0">
                <a:solidFill>
                  <a:schemeClr val="accent5">
                    <a:lumMod val="50000"/>
                  </a:schemeClr>
                </a:solidFill>
              </a:rPr>
              <a:t>|</a:t>
            </a:r>
            <a:r>
              <a:rPr lang="tr-TR" sz="900" dirty="0">
                <a:solidFill>
                  <a:schemeClr val="accent1">
                    <a:lumMod val="50000"/>
                  </a:schemeClr>
                </a:solidFill>
              </a:rPr>
              <a:t> Bilgisayar Mühendisi </a:t>
            </a:r>
            <a:r>
              <a:rPr lang="tr-TR" b="1" dirty="0">
                <a:solidFill>
                  <a:schemeClr val="accent5">
                    <a:lumMod val="50000"/>
                  </a:schemeClr>
                </a:solidFill>
              </a:rPr>
              <a:t>|</a:t>
            </a:r>
            <a:r>
              <a:rPr lang="tr-TR" sz="900" dirty="0">
                <a:solidFill>
                  <a:schemeClr val="accent1">
                    <a:lumMod val="50000"/>
                  </a:schemeClr>
                </a:solidFill>
              </a:rPr>
              <a:t> Uzm. Bilişim </a:t>
            </a:r>
            <a:r>
              <a:rPr lang="tr-TR" sz="900" dirty="0" err="1">
                <a:solidFill>
                  <a:schemeClr val="accent1">
                    <a:lumMod val="50000"/>
                  </a:schemeClr>
                </a:solidFill>
              </a:rPr>
              <a:t>Tekn</a:t>
            </a:r>
            <a:r>
              <a:rPr lang="tr-TR" sz="900" dirty="0">
                <a:solidFill>
                  <a:schemeClr val="accent1">
                    <a:lumMod val="50000"/>
                  </a:schemeClr>
                </a:solidFill>
              </a:rPr>
              <a:t>. </a:t>
            </a:r>
            <a:r>
              <a:rPr lang="tr-TR" sz="900" dirty="0" err="1">
                <a:solidFill>
                  <a:schemeClr val="accent1">
                    <a:lumMod val="50000"/>
                  </a:schemeClr>
                </a:solidFill>
              </a:rPr>
              <a:t>Öğrt</a:t>
            </a:r>
            <a:r>
              <a:rPr lang="tr-TR" sz="900" dirty="0">
                <a:solidFill>
                  <a:schemeClr val="accent1">
                    <a:lumMod val="50000"/>
                  </a:schemeClr>
                </a:solidFill>
              </a:rPr>
              <a:t>. </a:t>
            </a:r>
            <a:r>
              <a:rPr lang="tr-TR" b="1" dirty="0">
                <a:solidFill>
                  <a:schemeClr val="accent5">
                    <a:lumMod val="50000"/>
                  </a:schemeClr>
                </a:solidFill>
              </a:rPr>
              <a:t>|</a:t>
            </a:r>
            <a:r>
              <a:rPr lang="tr-TR" sz="900" dirty="0">
                <a:solidFill>
                  <a:schemeClr val="accent1">
                    <a:lumMod val="50000"/>
                  </a:schemeClr>
                </a:solidFill>
              </a:rPr>
              <a:t> Eğitmen</a:t>
            </a:r>
            <a:endParaRPr lang="tr-TR" sz="9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66CCFF"/>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561CFBA1-7C59-492A-A659-272CB258C118}" type="datetime1">
              <a:rPr lang="en-US" smtClean="0"/>
              <a:t>2/18/2025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8" name="Holder 4"/>
          <p:cNvSpPr>
            <a:spLocks noGrp="1"/>
          </p:cNvSpPr>
          <p:nvPr>
            <p:ph type="ftr" sz="quarter" idx="10"/>
          </p:nvPr>
        </p:nvSpPr>
        <p:spPr>
          <a:xfrm>
            <a:off x="2743200" y="6474023"/>
            <a:ext cx="3840480" cy="292388"/>
          </a:xfrm>
          <a:prstGeom prst="rect">
            <a:avLst/>
          </a:prstGeom>
        </p:spPr>
        <p:txBody>
          <a:bodyPr wrap="square" lIns="0" tIns="0" rIns="0" bIns="0">
            <a:spAutoFit/>
          </a:bodyPr>
          <a:lstStyle>
            <a:lvl1pPr algn="ctr">
              <a:defRPr sz="1000">
                <a:solidFill>
                  <a:schemeClr val="tx1">
                    <a:tint val="75000"/>
                  </a:schemeClr>
                </a:solidFill>
              </a:defRPr>
            </a:lvl1pPr>
          </a:lstStyle>
          <a:p>
            <a:r>
              <a:rPr lang="tr-TR" sz="900" b="1" dirty="0">
                <a:solidFill>
                  <a:schemeClr val="accent5">
                    <a:lumMod val="50000"/>
                  </a:schemeClr>
                </a:solidFill>
              </a:rPr>
              <a:t>Adem AKKUŞ </a:t>
            </a:r>
            <a:r>
              <a:rPr lang="tr-TR" sz="900" dirty="0">
                <a:solidFill>
                  <a:schemeClr val="accent1">
                    <a:lumMod val="50000"/>
                  </a:schemeClr>
                </a:solidFill>
              </a:rPr>
              <a:t/>
            </a:r>
            <a:br>
              <a:rPr lang="tr-TR" sz="900" dirty="0">
                <a:solidFill>
                  <a:schemeClr val="accent1">
                    <a:lumMod val="50000"/>
                  </a:schemeClr>
                </a:solidFill>
              </a:rPr>
            </a:br>
            <a:r>
              <a:rPr lang="tr-TR" b="1" dirty="0">
                <a:solidFill>
                  <a:schemeClr val="accent5">
                    <a:lumMod val="50000"/>
                  </a:schemeClr>
                </a:solidFill>
              </a:rPr>
              <a:t>|</a:t>
            </a:r>
            <a:r>
              <a:rPr lang="tr-TR" sz="900" dirty="0">
                <a:solidFill>
                  <a:schemeClr val="accent1">
                    <a:lumMod val="50000"/>
                  </a:schemeClr>
                </a:solidFill>
              </a:rPr>
              <a:t> Bilgisayar Mühendisi </a:t>
            </a:r>
            <a:r>
              <a:rPr lang="tr-TR" b="1" dirty="0">
                <a:solidFill>
                  <a:schemeClr val="accent5">
                    <a:lumMod val="50000"/>
                  </a:schemeClr>
                </a:solidFill>
              </a:rPr>
              <a:t>|</a:t>
            </a:r>
            <a:r>
              <a:rPr lang="tr-TR" sz="900" dirty="0">
                <a:solidFill>
                  <a:schemeClr val="accent1">
                    <a:lumMod val="50000"/>
                  </a:schemeClr>
                </a:solidFill>
              </a:rPr>
              <a:t> Uzm. Bilişim </a:t>
            </a:r>
            <a:r>
              <a:rPr lang="tr-TR" sz="900" dirty="0" err="1">
                <a:solidFill>
                  <a:schemeClr val="accent1">
                    <a:lumMod val="50000"/>
                  </a:schemeClr>
                </a:solidFill>
              </a:rPr>
              <a:t>Tekn</a:t>
            </a:r>
            <a:r>
              <a:rPr lang="tr-TR" sz="900" dirty="0">
                <a:solidFill>
                  <a:schemeClr val="accent1">
                    <a:lumMod val="50000"/>
                  </a:schemeClr>
                </a:solidFill>
              </a:rPr>
              <a:t>. </a:t>
            </a:r>
            <a:r>
              <a:rPr lang="tr-TR" sz="900" dirty="0" err="1">
                <a:solidFill>
                  <a:schemeClr val="accent1">
                    <a:lumMod val="50000"/>
                  </a:schemeClr>
                </a:solidFill>
              </a:rPr>
              <a:t>Öğrt</a:t>
            </a:r>
            <a:r>
              <a:rPr lang="tr-TR" sz="900" dirty="0">
                <a:solidFill>
                  <a:schemeClr val="accent1">
                    <a:lumMod val="50000"/>
                  </a:schemeClr>
                </a:solidFill>
              </a:rPr>
              <a:t>. </a:t>
            </a:r>
            <a:r>
              <a:rPr lang="tr-TR" b="1" dirty="0">
                <a:solidFill>
                  <a:schemeClr val="accent5">
                    <a:lumMod val="50000"/>
                  </a:schemeClr>
                </a:solidFill>
              </a:rPr>
              <a:t>|</a:t>
            </a:r>
            <a:r>
              <a:rPr lang="tr-TR" sz="900" dirty="0">
                <a:solidFill>
                  <a:schemeClr val="accent1">
                    <a:lumMod val="50000"/>
                  </a:schemeClr>
                </a:solidFill>
              </a:rPr>
              <a:t> Eğitmen</a:t>
            </a:r>
            <a:endParaRPr lang="tr-TR" sz="9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66CCFF"/>
                </a:solidFill>
                <a:latin typeface="Arial"/>
                <a:cs typeface="Aria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FED1CFC3-3887-4645-A6DE-A884B356F9B6}" type="datetime1">
              <a:rPr lang="en-US" smtClean="0"/>
              <a:t>2/18/2025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6" name="Holder 4"/>
          <p:cNvSpPr>
            <a:spLocks noGrp="1"/>
          </p:cNvSpPr>
          <p:nvPr>
            <p:ph type="ftr" sz="quarter" idx="3"/>
          </p:nvPr>
        </p:nvSpPr>
        <p:spPr>
          <a:xfrm>
            <a:off x="2743200" y="6474023"/>
            <a:ext cx="3840480" cy="292388"/>
          </a:xfrm>
          <a:prstGeom prst="rect">
            <a:avLst/>
          </a:prstGeom>
        </p:spPr>
        <p:txBody>
          <a:bodyPr wrap="square" lIns="0" tIns="0" rIns="0" bIns="0">
            <a:spAutoFit/>
          </a:bodyPr>
          <a:lstStyle>
            <a:lvl1pPr algn="ctr">
              <a:defRPr sz="1000">
                <a:solidFill>
                  <a:schemeClr val="tx1">
                    <a:tint val="75000"/>
                  </a:schemeClr>
                </a:solidFill>
              </a:defRPr>
            </a:lvl1pPr>
          </a:lstStyle>
          <a:p>
            <a:r>
              <a:rPr lang="tr-TR" sz="900" b="1" dirty="0">
                <a:solidFill>
                  <a:schemeClr val="accent5">
                    <a:lumMod val="50000"/>
                  </a:schemeClr>
                </a:solidFill>
              </a:rPr>
              <a:t>Adem AKKUŞ </a:t>
            </a:r>
            <a:r>
              <a:rPr lang="tr-TR" sz="900" dirty="0">
                <a:solidFill>
                  <a:schemeClr val="accent1">
                    <a:lumMod val="50000"/>
                  </a:schemeClr>
                </a:solidFill>
              </a:rPr>
              <a:t/>
            </a:r>
            <a:br>
              <a:rPr lang="tr-TR" sz="900" dirty="0">
                <a:solidFill>
                  <a:schemeClr val="accent1">
                    <a:lumMod val="50000"/>
                  </a:schemeClr>
                </a:solidFill>
              </a:rPr>
            </a:br>
            <a:r>
              <a:rPr lang="tr-TR" b="1" dirty="0">
                <a:solidFill>
                  <a:schemeClr val="accent5">
                    <a:lumMod val="50000"/>
                  </a:schemeClr>
                </a:solidFill>
              </a:rPr>
              <a:t>|</a:t>
            </a:r>
            <a:r>
              <a:rPr lang="tr-TR" sz="900" dirty="0">
                <a:solidFill>
                  <a:schemeClr val="accent1">
                    <a:lumMod val="50000"/>
                  </a:schemeClr>
                </a:solidFill>
              </a:rPr>
              <a:t> Bilgisayar Mühendisi </a:t>
            </a:r>
            <a:r>
              <a:rPr lang="tr-TR" b="1" dirty="0">
                <a:solidFill>
                  <a:schemeClr val="accent5">
                    <a:lumMod val="50000"/>
                  </a:schemeClr>
                </a:solidFill>
              </a:rPr>
              <a:t>|</a:t>
            </a:r>
            <a:r>
              <a:rPr lang="tr-TR" sz="900" dirty="0">
                <a:solidFill>
                  <a:schemeClr val="accent1">
                    <a:lumMod val="50000"/>
                  </a:schemeClr>
                </a:solidFill>
              </a:rPr>
              <a:t> Uzm. Bilişim </a:t>
            </a:r>
            <a:r>
              <a:rPr lang="tr-TR" sz="900" dirty="0" err="1">
                <a:solidFill>
                  <a:schemeClr val="accent1">
                    <a:lumMod val="50000"/>
                  </a:schemeClr>
                </a:solidFill>
              </a:rPr>
              <a:t>Tekn</a:t>
            </a:r>
            <a:r>
              <a:rPr lang="tr-TR" sz="900" dirty="0">
                <a:solidFill>
                  <a:schemeClr val="accent1">
                    <a:lumMod val="50000"/>
                  </a:schemeClr>
                </a:solidFill>
              </a:rPr>
              <a:t>. </a:t>
            </a:r>
            <a:r>
              <a:rPr lang="tr-TR" sz="900" dirty="0" err="1">
                <a:solidFill>
                  <a:schemeClr val="accent1">
                    <a:lumMod val="50000"/>
                  </a:schemeClr>
                </a:solidFill>
              </a:rPr>
              <a:t>Öğrt</a:t>
            </a:r>
            <a:r>
              <a:rPr lang="tr-TR" sz="900" dirty="0">
                <a:solidFill>
                  <a:schemeClr val="accent1">
                    <a:lumMod val="50000"/>
                  </a:schemeClr>
                </a:solidFill>
              </a:rPr>
              <a:t>. </a:t>
            </a:r>
            <a:r>
              <a:rPr lang="tr-TR" b="1" dirty="0">
                <a:solidFill>
                  <a:schemeClr val="accent5">
                    <a:lumMod val="50000"/>
                  </a:schemeClr>
                </a:solidFill>
              </a:rPr>
              <a:t>|</a:t>
            </a:r>
            <a:r>
              <a:rPr lang="tr-TR" sz="900" dirty="0">
                <a:solidFill>
                  <a:schemeClr val="accent1">
                    <a:lumMod val="50000"/>
                  </a:schemeClr>
                </a:solidFill>
              </a:rPr>
              <a:t> Eğitmen</a:t>
            </a:r>
            <a:endParaRPr lang="tr-TR" sz="9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C9E68FD-7C88-485D-A788-1C0A461836EE}" type="datetime1">
              <a:rPr lang="en-US" smtClean="0"/>
              <a:t>2/18/2025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5" name="Holder 4"/>
          <p:cNvSpPr>
            <a:spLocks noGrp="1"/>
          </p:cNvSpPr>
          <p:nvPr>
            <p:ph type="ftr" sz="quarter" idx="3"/>
          </p:nvPr>
        </p:nvSpPr>
        <p:spPr>
          <a:xfrm>
            <a:off x="2743200" y="6474023"/>
            <a:ext cx="3840480" cy="292388"/>
          </a:xfrm>
          <a:prstGeom prst="rect">
            <a:avLst/>
          </a:prstGeom>
        </p:spPr>
        <p:txBody>
          <a:bodyPr wrap="square" lIns="0" tIns="0" rIns="0" bIns="0">
            <a:spAutoFit/>
          </a:bodyPr>
          <a:lstStyle>
            <a:lvl1pPr algn="ctr">
              <a:defRPr sz="1000">
                <a:solidFill>
                  <a:schemeClr val="tx1">
                    <a:tint val="75000"/>
                  </a:schemeClr>
                </a:solidFill>
              </a:defRPr>
            </a:lvl1pPr>
          </a:lstStyle>
          <a:p>
            <a:r>
              <a:rPr lang="tr-TR" sz="900" b="1" dirty="0">
                <a:solidFill>
                  <a:schemeClr val="accent5">
                    <a:lumMod val="50000"/>
                  </a:schemeClr>
                </a:solidFill>
              </a:rPr>
              <a:t>Adem AKKUŞ </a:t>
            </a:r>
            <a:r>
              <a:rPr lang="tr-TR" sz="900" dirty="0">
                <a:solidFill>
                  <a:schemeClr val="accent1">
                    <a:lumMod val="50000"/>
                  </a:schemeClr>
                </a:solidFill>
              </a:rPr>
              <a:t/>
            </a:r>
            <a:br>
              <a:rPr lang="tr-TR" sz="900" dirty="0">
                <a:solidFill>
                  <a:schemeClr val="accent1">
                    <a:lumMod val="50000"/>
                  </a:schemeClr>
                </a:solidFill>
              </a:rPr>
            </a:br>
            <a:r>
              <a:rPr lang="tr-TR" b="1" dirty="0">
                <a:solidFill>
                  <a:schemeClr val="accent5">
                    <a:lumMod val="50000"/>
                  </a:schemeClr>
                </a:solidFill>
              </a:rPr>
              <a:t>|</a:t>
            </a:r>
            <a:r>
              <a:rPr lang="tr-TR" sz="900" dirty="0">
                <a:solidFill>
                  <a:schemeClr val="accent1">
                    <a:lumMod val="50000"/>
                  </a:schemeClr>
                </a:solidFill>
              </a:rPr>
              <a:t> Bilgisayar Mühendisi </a:t>
            </a:r>
            <a:r>
              <a:rPr lang="tr-TR" b="1" dirty="0">
                <a:solidFill>
                  <a:schemeClr val="accent5">
                    <a:lumMod val="50000"/>
                  </a:schemeClr>
                </a:solidFill>
              </a:rPr>
              <a:t>|</a:t>
            </a:r>
            <a:r>
              <a:rPr lang="tr-TR" sz="900" dirty="0">
                <a:solidFill>
                  <a:schemeClr val="accent1">
                    <a:lumMod val="50000"/>
                  </a:schemeClr>
                </a:solidFill>
              </a:rPr>
              <a:t> Uzm. Bilişim </a:t>
            </a:r>
            <a:r>
              <a:rPr lang="tr-TR" sz="900" dirty="0" err="1">
                <a:solidFill>
                  <a:schemeClr val="accent1">
                    <a:lumMod val="50000"/>
                  </a:schemeClr>
                </a:solidFill>
              </a:rPr>
              <a:t>Tekn</a:t>
            </a:r>
            <a:r>
              <a:rPr lang="tr-TR" sz="900" dirty="0">
                <a:solidFill>
                  <a:schemeClr val="accent1">
                    <a:lumMod val="50000"/>
                  </a:schemeClr>
                </a:solidFill>
              </a:rPr>
              <a:t>. </a:t>
            </a:r>
            <a:r>
              <a:rPr lang="tr-TR" sz="900" dirty="0" err="1">
                <a:solidFill>
                  <a:schemeClr val="accent1">
                    <a:lumMod val="50000"/>
                  </a:schemeClr>
                </a:solidFill>
              </a:rPr>
              <a:t>Öğrt</a:t>
            </a:r>
            <a:r>
              <a:rPr lang="tr-TR" sz="900" dirty="0">
                <a:solidFill>
                  <a:schemeClr val="accent1">
                    <a:lumMod val="50000"/>
                  </a:schemeClr>
                </a:solidFill>
              </a:rPr>
              <a:t>. </a:t>
            </a:r>
            <a:r>
              <a:rPr lang="tr-TR" b="1" dirty="0">
                <a:solidFill>
                  <a:schemeClr val="accent5">
                    <a:lumMod val="50000"/>
                  </a:schemeClr>
                </a:solidFill>
              </a:rPr>
              <a:t>|</a:t>
            </a:r>
            <a:r>
              <a:rPr lang="tr-TR" sz="900" dirty="0">
                <a:solidFill>
                  <a:schemeClr val="accent1">
                    <a:lumMod val="50000"/>
                  </a:schemeClr>
                </a:solidFill>
              </a:rPr>
              <a:t> Eğitmen</a:t>
            </a:r>
            <a:endParaRPr lang="tr-TR" sz="90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0"/>
            <a:ext cx="9143999" cy="6857997"/>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183129" y="-145592"/>
            <a:ext cx="4775834" cy="695325"/>
          </a:xfrm>
          <a:prstGeom prst="rect">
            <a:avLst/>
          </a:prstGeom>
        </p:spPr>
        <p:txBody>
          <a:bodyPr wrap="square" lIns="0" tIns="0" rIns="0" bIns="0">
            <a:spAutoFit/>
          </a:bodyPr>
          <a:lstStyle>
            <a:lvl1pPr>
              <a:defRPr sz="4400" b="0" i="0">
                <a:solidFill>
                  <a:srgbClr val="66CCFF"/>
                </a:solidFill>
                <a:latin typeface="Arial"/>
                <a:cs typeface="Arial"/>
              </a:defRPr>
            </a:lvl1pPr>
          </a:lstStyle>
          <a:p>
            <a:endParaRPr/>
          </a:p>
        </p:txBody>
      </p:sp>
      <p:sp>
        <p:nvSpPr>
          <p:cNvPr id="3" name="Holder 3"/>
          <p:cNvSpPr>
            <a:spLocks noGrp="1"/>
          </p:cNvSpPr>
          <p:nvPr>
            <p:ph type="body" idx="1"/>
          </p:nvPr>
        </p:nvSpPr>
        <p:spPr>
          <a:xfrm>
            <a:off x="536244" y="1244045"/>
            <a:ext cx="8071510" cy="417449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358979F8-1BC0-4A60-90D8-658CF21CEF96}" type="datetime1">
              <a:rPr lang="en-US" smtClean="0"/>
              <a:t>2/18/2025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8" name="Holder 4"/>
          <p:cNvSpPr>
            <a:spLocks noGrp="1"/>
          </p:cNvSpPr>
          <p:nvPr>
            <p:ph type="ftr" sz="quarter" idx="3"/>
          </p:nvPr>
        </p:nvSpPr>
        <p:spPr>
          <a:xfrm>
            <a:off x="2743200" y="6474023"/>
            <a:ext cx="3840480" cy="292388"/>
          </a:xfrm>
          <a:prstGeom prst="rect">
            <a:avLst/>
          </a:prstGeom>
        </p:spPr>
        <p:txBody>
          <a:bodyPr wrap="square" lIns="0" tIns="0" rIns="0" bIns="0">
            <a:spAutoFit/>
          </a:bodyPr>
          <a:lstStyle>
            <a:lvl1pPr algn="ctr">
              <a:defRPr sz="1000">
                <a:solidFill>
                  <a:schemeClr val="tx1">
                    <a:tint val="75000"/>
                  </a:schemeClr>
                </a:solidFill>
              </a:defRPr>
            </a:lvl1pPr>
          </a:lstStyle>
          <a:p>
            <a:r>
              <a:rPr lang="tr-TR" sz="900" b="1" dirty="0">
                <a:solidFill>
                  <a:schemeClr val="accent5">
                    <a:lumMod val="50000"/>
                  </a:schemeClr>
                </a:solidFill>
              </a:rPr>
              <a:t>Adem AKKUŞ </a:t>
            </a:r>
            <a:r>
              <a:rPr lang="tr-TR" sz="900" dirty="0">
                <a:solidFill>
                  <a:schemeClr val="accent1">
                    <a:lumMod val="50000"/>
                  </a:schemeClr>
                </a:solidFill>
              </a:rPr>
              <a:t/>
            </a:r>
            <a:br>
              <a:rPr lang="tr-TR" sz="900" dirty="0">
                <a:solidFill>
                  <a:schemeClr val="accent1">
                    <a:lumMod val="50000"/>
                  </a:schemeClr>
                </a:solidFill>
              </a:rPr>
            </a:br>
            <a:r>
              <a:rPr lang="tr-TR" b="1" dirty="0">
                <a:solidFill>
                  <a:schemeClr val="accent5">
                    <a:lumMod val="50000"/>
                  </a:schemeClr>
                </a:solidFill>
              </a:rPr>
              <a:t>|</a:t>
            </a:r>
            <a:r>
              <a:rPr lang="tr-TR" sz="900" dirty="0">
                <a:solidFill>
                  <a:schemeClr val="accent1">
                    <a:lumMod val="50000"/>
                  </a:schemeClr>
                </a:solidFill>
              </a:rPr>
              <a:t> Bilgisayar Mühendisi </a:t>
            </a:r>
            <a:r>
              <a:rPr lang="tr-TR" b="1" dirty="0">
                <a:solidFill>
                  <a:schemeClr val="accent5">
                    <a:lumMod val="50000"/>
                  </a:schemeClr>
                </a:solidFill>
              </a:rPr>
              <a:t>|</a:t>
            </a:r>
            <a:r>
              <a:rPr lang="tr-TR" sz="900" dirty="0">
                <a:solidFill>
                  <a:schemeClr val="accent1">
                    <a:lumMod val="50000"/>
                  </a:schemeClr>
                </a:solidFill>
              </a:rPr>
              <a:t> Uzm. Bilişim </a:t>
            </a:r>
            <a:r>
              <a:rPr lang="tr-TR" sz="900" dirty="0" err="1">
                <a:solidFill>
                  <a:schemeClr val="accent1">
                    <a:lumMod val="50000"/>
                  </a:schemeClr>
                </a:solidFill>
              </a:rPr>
              <a:t>Tekn</a:t>
            </a:r>
            <a:r>
              <a:rPr lang="tr-TR" sz="900" dirty="0">
                <a:solidFill>
                  <a:schemeClr val="accent1">
                    <a:lumMod val="50000"/>
                  </a:schemeClr>
                </a:solidFill>
              </a:rPr>
              <a:t>. </a:t>
            </a:r>
            <a:r>
              <a:rPr lang="tr-TR" sz="900" dirty="0" err="1">
                <a:solidFill>
                  <a:schemeClr val="accent1">
                    <a:lumMod val="50000"/>
                  </a:schemeClr>
                </a:solidFill>
              </a:rPr>
              <a:t>Öğrt</a:t>
            </a:r>
            <a:r>
              <a:rPr lang="tr-TR" sz="900" dirty="0">
                <a:solidFill>
                  <a:schemeClr val="accent1">
                    <a:lumMod val="50000"/>
                  </a:schemeClr>
                </a:solidFill>
              </a:rPr>
              <a:t>. </a:t>
            </a:r>
            <a:r>
              <a:rPr lang="tr-TR" b="1" dirty="0">
                <a:solidFill>
                  <a:schemeClr val="accent5">
                    <a:lumMod val="50000"/>
                  </a:schemeClr>
                </a:solidFill>
              </a:rPr>
              <a:t>|</a:t>
            </a:r>
            <a:r>
              <a:rPr lang="tr-TR" sz="900" dirty="0">
                <a:solidFill>
                  <a:schemeClr val="accent1">
                    <a:lumMod val="50000"/>
                  </a:schemeClr>
                </a:solidFill>
              </a:rPr>
              <a:t> Eğitmen</a:t>
            </a:r>
            <a:endParaRPr lang="tr-TR" sz="90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552577" y="2514600"/>
            <a:ext cx="8001000" cy="2045432"/>
          </a:xfrm>
          <a:prstGeom prst="rect">
            <a:avLst/>
          </a:prstGeom>
        </p:spPr>
        <p:txBody>
          <a:bodyPr vert="horz" wrap="square" lIns="0" tIns="13970" rIns="0" bIns="0" rtlCol="0">
            <a:spAutoFit/>
          </a:bodyPr>
          <a:lstStyle/>
          <a:p>
            <a:pPr marL="12700" algn="ctr">
              <a:lnSpc>
                <a:spcPct val="100000"/>
              </a:lnSpc>
              <a:spcBef>
                <a:spcPts val="110"/>
              </a:spcBef>
            </a:pPr>
            <a:r>
              <a:rPr lang="tr-TR" sz="6600" spc="5" dirty="0">
                <a:solidFill>
                  <a:schemeClr val="accent5">
                    <a:lumMod val="50000"/>
                  </a:schemeClr>
                </a:solidFill>
              </a:rPr>
              <a:t>SQL Server </a:t>
            </a:r>
            <a:r>
              <a:rPr lang="tr-TR" sz="6600" spc="5" dirty="0" smtClean="0">
                <a:solidFill>
                  <a:schemeClr val="accent5">
                    <a:lumMod val="50000"/>
                  </a:schemeClr>
                </a:solidFill>
              </a:rPr>
              <a:t>2022</a:t>
            </a:r>
            <a:br>
              <a:rPr lang="tr-TR" sz="6600" spc="5" dirty="0" smtClean="0">
                <a:solidFill>
                  <a:schemeClr val="accent5">
                    <a:lumMod val="50000"/>
                  </a:schemeClr>
                </a:solidFill>
              </a:rPr>
            </a:br>
            <a:r>
              <a:rPr lang="tr-TR" sz="6600" spc="5" dirty="0" smtClean="0">
                <a:solidFill>
                  <a:schemeClr val="accent5">
                    <a:lumMod val="50000"/>
                  </a:schemeClr>
                </a:solidFill>
              </a:rPr>
              <a:t> </a:t>
            </a:r>
            <a:r>
              <a:rPr lang="tr-TR" sz="6600" spc="5" dirty="0">
                <a:solidFill>
                  <a:schemeClr val="accent5">
                    <a:lumMod val="50000"/>
                  </a:schemeClr>
                </a:solidFill>
              </a:rPr>
              <a:t>Kurulumu</a:t>
            </a:r>
            <a:endParaRPr sz="6600" dirty="0">
              <a:solidFill>
                <a:schemeClr val="accent5">
                  <a:lumMod val="50000"/>
                </a:schemeClr>
              </a:solidFill>
            </a:endParaRPr>
          </a:p>
        </p:txBody>
      </p:sp>
      <p:sp>
        <p:nvSpPr>
          <p:cNvPr id="5" name="object 4"/>
          <p:cNvSpPr txBox="1"/>
          <p:nvPr/>
        </p:nvSpPr>
        <p:spPr>
          <a:xfrm>
            <a:off x="1828800" y="4876800"/>
            <a:ext cx="5448554" cy="732252"/>
          </a:xfrm>
          <a:prstGeom prst="rect">
            <a:avLst/>
          </a:prstGeom>
        </p:spPr>
        <p:txBody>
          <a:bodyPr vert="horz" wrap="square" lIns="0" tIns="11430" rIns="0" bIns="0" rtlCol="0">
            <a:spAutoFit/>
          </a:bodyPr>
          <a:lstStyle/>
          <a:p>
            <a:pPr marL="12700" algn="ctr">
              <a:lnSpc>
                <a:spcPct val="100000"/>
              </a:lnSpc>
              <a:spcBef>
                <a:spcPts val="90"/>
              </a:spcBef>
            </a:pPr>
            <a:r>
              <a:rPr lang="tr-TR" sz="3200" spc="-5" dirty="0">
                <a:solidFill>
                  <a:srgbClr val="4B4B4B"/>
                </a:solidFill>
                <a:latin typeface="Arial"/>
                <a:cs typeface="Arial"/>
              </a:rPr>
              <a:t>Adem AKKUŞ</a:t>
            </a:r>
          </a:p>
          <a:p>
            <a:pPr marL="12700" algn="ctr">
              <a:lnSpc>
                <a:spcPct val="100000"/>
              </a:lnSpc>
              <a:spcBef>
                <a:spcPts val="90"/>
              </a:spcBef>
            </a:pPr>
            <a:r>
              <a:rPr lang="tr-TR" sz="1400" spc="-5" dirty="0">
                <a:solidFill>
                  <a:srgbClr val="4B4B4B"/>
                </a:solidFill>
                <a:latin typeface="Arial"/>
                <a:cs typeface="Arial"/>
              </a:rPr>
              <a:t>| Bilgisayar Mühendisi | Uzm. Bilişim Tekn. Öğrt. | Eğitmen</a:t>
            </a:r>
            <a:endParaRPr sz="1400" dirty="0">
              <a:latin typeface="Arial"/>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94397"/>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3" name="Resim 2"/>
          <p:cNvPicPr>
            <a:picLocks noChangeAspect="1"/>
          </p:cNvPicPr>
          <p:nvPr/>
        </p:nvPicPr>
        <p:blipFill>
          <a:blip r:embed="rId2"/>
          <a:stretch>
            <a:fillRect/>
          </a:stretch>
        </p:blipFill>
        <p:spPr>
          <a:xfrm>
            <a:off x="1676400" y="1846936"/>
            <a:ext cx="5981700" cy="4254160"/>
          </a:xfrm>
          <a:prstGeom prst="rect">
            <a:avLst/>
          </a:prstGeom>
        </p:spPr>
      </p:pic>
      <p:sp>
        <p:nvSpPr>
          <p:cNvPr id="6" name="Metin kutusu 5"/>
          <p:cNvSpPr txBox="1"/>
          <p:nvPr/>
        </p:nvSpPr>
        <p:spPr>
          <a:xfrm>
            <a:off x="647700" y="1219200"/>
            <a:ext cx="7848600" cy="1015663"/>
          </a:xfrm>
          <a:prstGeom prst="rect">
            <a:avLst/>
          </a:prstGeom>
          <a:noFill/>
        </p:spPr>
        <p:txBody>
          <a:bodyPr wrap="square" rtlCol="0">
            <a:spAutoFit/>
          </a:bodyPr>
          <a:lstStyle/>
          <a:p>
            <a:pPr algn="just"/>
            <a:r>
              <a:rPr lang="tr-TR" sz="2000" dirty="0" smtClean="0"/>
              <a:t>Aşağıdaki kurulumu seçelim.</a:t>
            </a:r>
            <a:endParaRPr lang="tr-TR" sz="2000" dirty="0"/>
          </a:p>
          <a:p>
            <a:pPr algn="just"/>
            <a:endParaRPr lang="tr-TR" sz="2000" dirty="0" smtClean="0"/>
          </a:p>
          <a:p>
            <a:pPr algn="just"/>
            <a:endParaRPr lang="tr-TR" sz="2000" dirty="0"/>
          </a:p>
        </p:txBody>
      </p:sp>
    </p:spTree>
    <p:extLst>
      <p:ext uri="{BB962C8B-B14F-4D97-AF65-F5344CB8AC3E}">
        <p14:creationId xmlns:p14="http://schemas.microsoft.com/office/powerpoint/2010/main" val="2710045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7" name="Metin kutusu 6"/>
          <p:cNvSpPr txBox="1"/>
          <p:nvPr/>
        </p:nvSpPr>
        <p:spPr>
          <a:xfrm>
            <a:off x="838200" y="1219200"/>
            <a:ext cx="7658100" cy="1015663"/>
          </a:xfrm>
          <a:prstGeom prst="rect">
            <a:avLst/>
          </a:prstGeom>
          <a:noFill/>
        </p:spPr>
        <p:txBody>
          <a:bodyPr wrap="square" rtlCol="0">
            <a:spAutoFit/>
          </a:bodyPr>
          <a:lstStyle/>
          <a:p>
            <a:pPr algn="just"/>
            <a:r>
              <a:rPr lang="tr-TR" sz="2000" dirty="0" smtClean="0"/>
              <a:t>Lisans sözleşmesini kabul edelim.</a:t>
            </a:r>
            <a:endParaRPr lang="tr-TR" sz="2000" dirty="0"/>
          </a:p>
          <a:p>
            <a:pPr algn="just"/>
            <a:endParaRPr lang="tr-TR" sz="2000" dirty="0" smtClean="0"/>
          </a:p>
          <a:p>
            <a:pPr algn="just"/>
            <a:endParaRPr lang="tr-TR" sz="2000" dirty="0"/>
          </a:p>
        </p:txBody>
      </p:sp>
      <p:pic>
        <p:nvPicPr>
          <p:cNvPr id="3" name="Resim 2"/>
          <p:cNvPicPr>
            <a:picLocks noChangeAspect="1"/>
          </p:cNvPicPr>
          <p:nvPr/>
        </p:nvPicPr>
        <p:blipFill>
          <a:blip r:embed="rId2"/>
          <a:stretch>
            <a:fillRect/>
          </a:stretch>
        </p:blipFill>
        <p:spPr>
          <a:xfrm>
            <a:off x="1752600" y="1821858"/>
            <a:ext cx="5710512" cy="4027321"/>
          </a:xfrm>
          <a:prstGeom prst="rect">
            <a:avLst/>
          </a:prstGeom>
        </p:spPr>
      </p:pic>
    </p:spTree>
    <p:extLst>
      <p:ext uri="{BB962C8B-B14F-4D97-AF65-F5344CB8AC3E}">
        <p14:creationId xmlns:p14="http://schemas.microsoft.com/office/powerpoint/2010/main" val="3614249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3"/>
          <p:cNvSpPr>
            <a:spLocks noGrp="1"/>
          </p:cNvSpPr>
          <p:nvPr>
            <p:ph type="title"/>
          </p:nvPr>
        </p:nvSpPr>
        <p:spPr>
          <a:xfrm>
            <a:off x="785126" y="694492"/>
            <a:ext cx="7162800" cy="615553"/>
          </a:xfrm>
        </p:spPr>
        <p:txBody>
          <a:bodyPr/>
          <a:lstStyle/>
          <a:p>
            <a:r>
              <a:rPr lang="tr-TR" sz="4000" spc="-5" dirty="0">
                <a:solidFill>
                  <a:schemeClr val="accent5">
                    <a:lumMod val="50000"/>
                  </a:schemeClr>
                </a:solidFill>
              </a:rPr>
              <a:t>SQL Server Kurulumu</a:t>
            </a:r>
            <a:endParaRPr lang="tr-TR" sz="4000" dirty="0"/>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3" name="Resim 2"/>
          <p:cNvPicPr>
            <a:picLocks noChangeAspect="1"/>
          </p:cNvPicPr>
          <p:nvPr/>
        </p:nvPicPr>
        <p:blipFill>
          <a:blip r:embed="rId2"/>
          <a:stretch>
            <a:fillRect/>
          </a:stretch>
        </p:blipFill>
        <p:spPr>
          <a:xfrm>
            <a:off x="2019300" y="1702647"/>
            <a:ext cx="5105400" cy="4484645"/>
          </a:xfrm>
          <a:prstGeom prst="rect">
            <a:avLst/>
          </a:prstGeom>
        </p:spPr>
      </p:pic>
      <p:sp>
        <p:nvSpPr>
          <p:cNvPr id="6" name="Metin kutusu 5"/>
          <p:cNvSpPr txBox="1"/>
          <p:nvPr/>
        </p:nvSpPr>
        <p:spPr>
          <a:xfrm>
            <a:off x="647700" y="1219200"/>
            <a:ext cx="7848600" cy="1015663"/>
          </a:xfrm>
          <a:prstGeom prst="rect">
            <a:avLst/>
          </a:prstGeom>
          <a:noFill/>
        </p:spPr>
        <p:txBody>
          <a:bodyPr wrap="square" rtlCol="0">
            <a:spAutoFit/>
          </a:bodyPr>
          <a:lstStyle/>
          <a:p>
            <a:pPr algn="just"/>
            <a:r>
              <a:rPr lang="tr-TR" sz="2000" dirty="0" smtClean="0"/>
              <a:t>Bu aşamada bilgisayarın yeniden başlatılmasını isteyebilir.</a:t>
            </a:r>
            <a:endParaRPr lang="tr-TR" sz="2000" dirty="0"/>
          </a:p>
          <a:p>
            <a:pPr algn="just"/>
            <a:endParaRPr lang="tr-TR" sz="2000" dirty="0" smtClean="0"/>
          </a:p>
          <a:p>
            <a:pPr algn="just"/>
            <a:endParaRPr lang="tr-TR" sz="2000" dirty="0"/>
          </a:p>
        </p:txBody>
      </p:sp>
    </p:spTree>
    <p:extLst>
      <p:ext uri="{BB962C8B-B14F-4D97-AF65-F5344CB8AC3E}">
        <p14:creationId xmlns:p14="http://schemas.microsoft.com/office/powerpoint/2010/main" val="5334379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3"/>
          <p:cNvSpPr>
            <a:spLocks noGrp="1"/>
          </p:cNvSpPr>
          <p:nvPr>
            <p:ph type="title"/>
          </p:nvPr>
        </p:nvSpPr>
        <p:spPr>
          <a:xfrm>
            <a:off x="785126" y="694492"/>
            <a:ext cx="7162800" cy="615553"/>
          </a:xfrm>
        </p:spPr>
        <p:txBody>
          <a:bodyPr/>
          <a:lstStyle/>
          <a:p>
            <a:r>
              <a:rPr lang="tr-TR" sz="4000" spc="-5" dirty="0">
                <a:solidFill>
                  <a:schemeClr val="accent5">
                    <a:lumMod val="50000"/>
                  </a:schemeClr>
                </a:solidFill>
              </a:rPr>
              <a:t>SQL Server Kurulumu</a:t>
            </a:r>
            <a:endParaRPr lang="tr-TR" sz="4000" dirty="0"/>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47700" y="1219200"/>
            <a:ext cx="7848600" cy="1323439"/>
          </a:xfrm>
          <a:prstGeom prst="rect">
            <a:avLst/>
          </a:prstGeom>
          <a:noFill/>
        </p:spPr>
        <p:txBody>
          <a:bodyPr wrap="square" rtlCol="0">
            <a:spAutoFit/>
          </a:bodyPr>
          <a:lstStyle/>
          <a:p>
            <a:pPr algn="just"/>
            <a:r>
              <a:rPr lang="tr-TR" sz="2000" dirty="0" smtClean="0"/>
              <a:t>Bu aşamada Windows Firewall uyarısı verebilir. Güvenlik duvarını kapatmanız gerekebilir.</a:t>
            </a:r>
            <a:endParaRPr lang="tr-TR" sz="2000" dirty="0"/>
          </a:p>
          <a:p>
            <a:pPr algn="just"/>
            <a:endParaRPr lang="tr-TR" sz="2000" dirty="0" smtClean="0"/>
          </a:p>
          <a:p>
            <a:pPr algn="just"/>
            <a:endParaRPr lang="tr-TR" sz="2000" dirty="0"/>
          </a:p>
        </p:txBody>
      </p:sp>
      <p:pic>
        <p:nvPicPr>
          <p:cNvPr id="7" name="Resim 6"/>
          <p:cNvPicPr>
            <a:picLocks noChangeAspect="1"/>
          </p:cNvPicPr>
          <p:nvPr/>
        </p:nvPicPr>
        <p:blipFill>
          <a:blip r:embed="rId2"/>
          <a:stretch>
            <a:fillRect/>
          </a:stretch>
        </p:blipFill>
        <p:spPr>
          <a:xfrm>
            <a:off x="2084692" y="1880919"/>
            <a:ext cx="4974616" cy="4369762"/>
          </a:xfrm>
          <a:prstGeom prst="rect">
            <a:avLst/>
          </a:prstGeom>
        </p:spPr>
      </p:pic>
    </p:spTree>
    <p:extLst>
      <p:ext uri="{BB962C8B-B14F-4D97-AF65-F5344CB8AC3E}">
        <p14:creationId xmlns:p14="http://schemas.microsoft.com/office/powerpoint/2010/main" val="1966462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1EF73-0E28-5458-DE39-F74F5246DA17}"/>
            </a:ext>
          </a:extLst>
        </p:cNvPr>
        <p:cNvGrpSpPr/>
        <p:nvPr/>
      </p:nvGrpSpPr>
      <p:grpSpPr>
        <a:xfrm>
          <a:off x="0" y="0"/>
          <a:ext cx="0" cy="0"/>
          <a:chOff x="0" y="0"/>
          <a:chExt cx="0" cy="0"/>
        </a:xfrm>
      </p:grpSpPr>
      <p:sp>
        <p:nvSpPr>
          <p:cNvPr id="5" name="Altbilgi Yer Tutucusu 4">
            <a:extLst>
              <a:ext uri="{FF2B5EF4-FFF2-40B4-BE49-F238E27FC236}">
                <a16:creationId xmlns:a16="http://schemas.microsoft.com/office/drawing/2014/main" id="{3CBB8F2E-4B2B-901B-DF8E-9808AAC10E70}"/>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a:extLst>
              <a:ext uri="{FF2B5EF4-FFF2-40B4-BE49-F238E27FC236}">
                <a16:creationId xmlns:a16="http://schemas.microsoft.com/office/drawing/2014/main" id="{124BDDC8-F189-FE04-8E7B-5B2A2EF12CCA}"/>
              </a:ext>
            </a:extLst>
          </p:cNvPr>
          <p:cNvPicPr>
            <a:picLocks noChangeAspect="1"/>
          </p:cNvPicPr>
          <p:nvPr/>
        </p:nvPicPr>
        <p:blipFill>
          <a:blip r:embed="rId2"/>
          <a:srcRect l="-1" r="630"/>
          <a:stretch/>
        </p:blipFill>
        <p:spPr>
          <a:xfrm>
            <a:off x="1353339" y="1362836"/>
            <a:ext cx="6594587" cy="4114527"/>
          </a:xfrm>
          <a:prstGeom prst="rect">
            <a:avLst/>
          </a:prstGeom>
        </p:spPr>
      </p:pic>
      <p:sp>
        <p:nvSpPr>
          <p:cNvPr id="7" name="Metin kutusu 6">
            <a:extLst>
              <a:ext uri="{FF2B5EF4-FFF2-40B4-BE49-F238E27FC236}">
                <a16:creationId xmlns:a16="http://schemas.microsoft.com/office/drawing/2014/main" id="{265ABC6E-6096-ECD7-7E13-131F9367AEE1}"/>
              </a:ext>
            </a:extLst>
          </p:cNvPr>
          <p:cNvSpPr txBox="1"/>
          <p:nvPr/>
        </p:nvSpPr>
        <p:spPr>
          <a:xfrm>
            <a:off x="775982" y="5540514"/>
            <a:ext cx="7910818" cy="707886"/>
          </a:xfrm>
          <a:prstGeom prst="rect">
            <a:avLst/>
          </a:prstGeom>
          <a:noFill/>
        </p:spPr>
        <p:txBody>
          <a:bodyPr wrap="square" rtlCol="0">
            <a:spAutoFit/>
          </a:bodyPr>
          <a:lstStyle/>
          <a:p>
            <a:pPr algn="just"/>
            <a:r>
              <a:rPr lang="tr-TR" sz="2000" dirty="0"/>
              <a:t>Kurulum sırasında yukarıdaki gibi uyarı, </a:t>
            </a:r>
            <a:r>
              <a:rPr lang="tr-TR" sz="2000" dirty="0">
                <a:solidFill>
                  <a:srgbClr val="0070C0"/>
                </a:solidFill>
              </a:rPr>
              <a:t>Güvenlik Duvarının </a:t>
            </a:r>
            <a:r>
              <a:rPr lang="tr-TR" sz="2000" dirty="0"/>
              <a:t>açık olduğunu ve </a:t>
            </a:r>
            <a:r>
              <a:rPr lang="tr-TR" sz="2000" dirty="0" smtClean="0"/>
              <a:t>sunucuya </a:t>
            </a:r>
            <a:r>
              <a:rPr lang="tr-TR" sz="2000" dirty="0"/>
              <a:t>uzaktan erişim için uygun portun açılması gerektiğini söylüyor.</a:t>
            </a:r>
          </a:p>
        </p:txBody>
      </p:sp>
      <p:sp>
        <p:nvSpPr>
          <p:cNvPr id="8" name="Unvan 3"/>
          <p:cNvSpPr>
            <a:spLocks noGrp="1"/>
          </p:cNvSpPr>
          <p:nvPr>
            <p:ph type="title"/>
          </p:nvPr>
        </p:nvSpPr>
        <p:spPr>
          <a:xfrm>
            <a:off x="785126" y="694492"/>
            <a:ext cx="7162800" cy="615553"/>
          </a:xfrm>
        </p:spPr>
        <p:txBody>
          <a:bodyPr/>
          <a:lstStyle/>
          <a:p>
            <a:r>
              <a:rPr lang="tr-TR" sz="4000" spc="-5" dirty="0">
                <a:solidFill>
                  <a:schemeClr val="accent5">
                    <a:lumMod val="50000"/>
                  </a:schemeClr>
                </a:solidFill>
              </a:rPr>
              <a:t>SQL Server Kurulumu</a:t>
            </a:r>
            <a:endParaRPr lang="tr-TR" sz="4000" dirty="0"/>
          </a:p>
        </p:txBody>
      </p:sp>
    </p:spTree>
    <p:extLst>
      <p:ext uri="{BB962C8B-B14F-4D97-AF65-F5344CB8AC3E}">
        <p14:creationId xmlns:p14="http://schemas.microsoft.com/office/powerpoint/2010/main" val="1199414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DFA1-2A71-A321-51B7-CC9B525CB327}"/>
            </a:ext>
          </a:extLst>
        </p:cNvPr>
        <p:cNvGrpSpPr/>
        <p:nvPr/>
      </p:nvGrpSpPr>
      <p:grpSpPr>
        <a:xfrm>
          <a:off x="0" y="0"/>
          <a:ext cx="0" cy="0"/>
          <a:chOff x="0" y="0"/>
          <a:chExt cx="0" cy="0"/>
        </a:xfrm>
      </p:grpSpPr>
      <p:sp>
        <p:nvSpPr>
          <p:cNvPr id="5" name="Altbilgi Yer Tutucusu 4">
            <a:extLst>
              <a:ext uri="{FF2B5EF4-FFF2-40B4-BE49-F238E27FC236}">
                <a16:creationId xmlns:a16="http://schemas.microsoft.com/office/drawing/2014/main" id="{3A1EB320-F72F-F228-2EAB-2E32E5A1B144}"/>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4" name="Resim 3">
            <a:extLst>
              <a:ext uri="{FF2B5EF4-FFF2-40B4-BE49-F238E27FC236}">
                <a16:creationId xmlns:a16="http://schemas.microsoft.com/office/drawing/2014/main" id="{ABAF7DA3-EFA9-14D5-DAF2-B19FB6B013FA}"/>
              </a:ext>
            </a:extLst>
          </p:cNvPr>
          <p:cNvPicPr>
            <a:picLocks noChangeAspect="1"/>
          </p:cNvPicPr>
          <p:nvPr/>
        </p:nvPicPr>
        <p:blipFill rotWithShape="1">
          <a:blip r:embed="rId2"/>
          <a:srcRect t="1141" b="1063"/>
          <a:stretch/>
        </p:blipFill>
        <p:spPr>
          <a:xfrm>
            <a:off x="1717983" y="1821353"/>
            <a:ext cx="6054417" cy="4274647"/>
          </a:xfrm>
          <a:prstGeom prst="rect">
            <a:avLst/>
          </a:prstGeom>
        </p:spPr>
      </p:pic>
      <p:sp>
        <p:nvSpPr>
          <p:cNvPr id="6" name="Unvan 3"/>
          <p:cNvSpPr txBox="1">
            <a:spLocks/>
          </p:cNvSpPr>
          <p:nvPr/>
        </p:nvSpPr>
        <p:spPr>
          <a:xfrm>
            <a:off x="785126" y="694492"/>
            <a:ext cx="7162800" cy="615553"/>
          </a:xfrm>
          <a:prstGeom prst="rect">
            <a:avLst/>
          </a:prstGeom>
        </p:spPr>
        <p:txBody>
          <a:bodyPr wrap="square" lIns="0" tIns="0" rIns="0" bIns="0">
            <a:spAutoFit/>
          </a:bodyPr>
          <a:lstStyle>
            <a:lvl1pPr>
              <a:defRPr sz="4400" b="0" i="0">
                <a:solidFill>
                  <a:srgbClr val="66CCFF"/>
                </a:solidFill>
                <a:latin typeface="Arial"/>
                <a:ea typeface="+mj-ea"/>
                <a:cs typeface="Arial"/>
              </a:defRPr>
            </a:lvl1pPr>
          </a:lstStyle>
          <a:p>
            <a:r>
              <a:rPr lang="tr-TR" sz="4000" kern="0" spc="-5" smtClean="0">
                <a:solidFill>
                  <a:schemeClr val="accent5">
                    <a:lumMod val="50000"/>
                  </a:schemeClr>
                </a:solidFill>
              </a:rPr>
              <a:t>SQL Server Kurulumu</a:t>
            </a:r>
            <a:endParaRPr lang="tr-TR" sz="4000" kern="0" dirty="0"/>
          </a:p>
        </p:txBody>
      </p:sp>
      <p:sp>
        <p:nvSpPr>
          <p:cNvPr id="7" name="Metin kutusu 6">
            <a:extLst>
              <a:ext uri="{FF2B5EF4-FFF2-40B4-BE49-F238E27FC236}">
                <a16:creationId xmlns:a16="http://schemas.microsoft.com/office/drawing/2014/main" id="{265ABC6E-6096-ECD7-7E13-131F9367AEE1}"/>
              </a:ext>
            </a:extLst>
          </p:cNvPr>
          <p:cNvSpPr txBox="1"/>
          <p:nvPr/>
        </p:nvSpPr>
        <p:spPr>
          <a:xfrm>
            <a:off x="533400" y="1250478"/>
            <a:ext cx="7910818" cy="707886"/>
          </a:xfrm>
          <a:prstGeom prst="rect">
            <a:avLst/>
          </a:prstGeom>
          <a:noFill/>
        </p:spPr>
        <p:txBody>
          <a:bodyPr wrap="square" rtlCol="0">
            <a:spAutoFit/>
          </a:bodyPr>
          <a:lstStyle/>
          <a:p>
            <a:pPr algn="just"/>
            <a:r>
              <a:rPr lang="tr-TR" sz="2000" dirty="0" err="1" smtClean="0">
                <a:solidFill>
                  <a:srgbClr val="0070C0"/>
                </a:solidFill>
              </a:rPr>
              <a:t>Azure</a:t>
            </a:r>
            <a:r>
              <a:rPr lang="tr-TR" sz="2000" dirty="0" smtClean="0">
                <a:solidFill>
                  <a:srgbClr val="0070C0"/>
                </a:solidFill>
              </a:rPr>
              <a:t> </a:t>
            </a:r>
            <a:r>
              <a:rPr lang="tr-TR" sz="2000" dirty="0" err="1" smtClean="0">
                <a:solidFill>
                  <a:srgbClr val="0070C0"/>
                </a:solidFill>
              </a:rPr>
              <a:t>Extension</a:t>
            </a:r>
            <a:r>
              <a:rPr lang="tr-TR" sz="2000" dirty="0" smtClean="0">
                <a:solidFill>
                  <a:srgbClr val="0070C0"/>
                </a:solidFill>
              </a:rPr>
              <a:t> </a:t>
            </a:r>
            <a:r>
              <a:rPr lang="tr-TR" sz="2000" dirty="0" err="1" smtClean="0">
                <a:solidFill>
                  <a:srgbClr val="0070C0"/>
                </a:solidFill>
              </a:rPr>
              <a:t>for</a:t>
            </a:r>
            <a:r>
              <a:rPr lang="tr-TR" sz="2000" dirty="0" smtClean="0">
                <a:solidFill>
                  <a:srgbClr val="0070C0"/>
                </a:solidFill>
              </a:rPr>
              <a:t> SQL Server                               </a:t>
            </a:r>
            <a:r>
              <a:rPr lang="tr-TR" sz="2000" dirty="0" smtClean="0"/>
              <a:t>seçili olmasını iptal edelim.</a:t>
            </a:r>
          </a:p>
          <a:p>
            <a:pPr algn="just"/>
            <a:endParaRPr lang="tr-TR" sz="2000" dirty="0"/>
          </a:p>
        </p:txBody>
      </p:sp>
      <p:pic>
        <p:nvPicPr>
          <p:cNvPr id="8" name="Resim 7"/>
          <p:cNvPicPr>
            <a:picLocks noChangeAspect="1"/>
          </p:cNvPicPr>
          <p:nvPr/>
        </p:nvPicPr>
        <p:blipFill>
          <a:blip r:embed="rId3"/>
          <a:stretch>
            <a:fillRect/>
          </a:stretch>
        </p:blipFill>
        <p:spPr>
          <a:xfrm>
            <a:off x="3914841" y="1371600"/>
            <a:ext cx="1497197" cy="260382"/>
          </a:xfrm>
          <a:prstGeom prst="rect">
            <a:avLst/>
          </a:prstGeom>
          <a:ln w="9525">
            <a:solidFill>
              <a:schemeClr val="tx1"/>
            </a:solidFill>
          </a:ln>
        </p:spPr>
      </p:pic>
    </p:spTree>
    <p:extLst>
      <p:ext uri="{BB962C8B-B14F-4D97-AF65-F5344CB8AC3E}">
        <p14:creationId xmlns:p14="http://schemas.microsoft.com/office/powerpoint/2010/main" val="2069337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465A3-0743-033D-D1B1-872CEE21ED1B}"/>
            </a:ext>
          </a:extLst>
        </p:cNvPr>
        <p:cNvGrpSpPr/>
        <p:nvPr/>
      </p:nvGrpSpPr>
      <p:grpSpPr>
        <a:xfrm>
          <a:off x="0" y="0"/>
          <a:ext cx="0" cy="0"/>
          <a:chOff x="0" y="0"/>
          <a:chExt cx="0" cy="0"/>
        </a:xfrm>
      </p:grpSpPr>
      <p:sp>
        <p:nvSpPr>
          <p:cNvPr id="5" name="Altbilgi Yer Tutucusu 4">
            <a:extLst>
              <a:ext uri="{FF2B5EF4-FFF2-40B4-BE49-F238E27FC236}">
                <a16:creationId xmlns:a16="http://schemas.microsoft.com/office/drawing/2014/main" id="{AF499F5B-656F-122B-3195-72983BFC5072}"/>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a:extLst>
              <a:ext uri="{FF2B5EF4-FFF2-40B4-BE49-F238E27FC236}">
                <a16:creationId xmlns:a16="http://schemas.microsoft.com/office/drawing/2014/main" id="{FA4D783A-44EC-F6DD-5DA3-81D1A2E451E6}"/>
              </a:ext>
            </a:extLst>
          </p:cNvPr>
          <p:cNvPicPr>
            <a:picLocks noChangeAspect="1"/>
          </p:cNvPicPr>
          <p:nvPr/>
        </p:nvPicPr>
        <p:blipFill>
          <a:blip r:embed="rId2"/>
          <a:stretch>
            <a:fillRect/>
          </a:stretch>
        </p:blipFill>
        <p:spPr>
          <a:xfrm>
            <a:off x="1502880" y="1676400"/>
            <a:ext cx="6321120" cy="4473505"/>
          </a:xfrm>
          <a:prstGeom prst="rect">
            <a:avLst/>
          </a:prstGeom>
        </p:spPr>
      </p:pic>
      <p:sp>
        <p:nvSpPr>
          <p:cNvPr id="7" name="Unvan 3"/>
          <p:cNvSpPr txBox="1">
            <a:spLocks/>
          </p:cNvSpPr>
          <p:nvPr/>
        </p:nvSpPr>
        <p:spPr>
          <a:xfrm>
            <a:off x="785126" y="694492"/>
            <a:ext cx="7162800" cy="615553"/>
          </a:xfrm>
          <a:prstGeom prst="rect">
            <a:avLst/>
          </a:prstGeom>
        </p:spPr>
        <p:txBody>
          <a:bodyPr wrap="square" lIns="0" tIns="0" rIns="0" bIns="0">
            <a:spAutoFit/>
          </a:bodyPr>
          <a:lstStyle>
            <a:lvl1pPr>
              <a:defRPr sz="4400" b="0" i="0">
                <a:solidFill>
                  <a:srgbClr val="66CCFF"/>
                </a:solidFill>
                <a:latin typeface="Arial"/>
                <a:ea typeface="+mj-ea"/>
                <a:cs typeface="Arial"/>
              </a:defRPr>
            </a:lvl1pPr>
          </a:lstStyle>
          <a:p>
            <a:r>
              <a:rPr lang="tr-TR" sz="4000" kern="0" spc="-5" dirty="0" smtClean="0">
                <a:solidFill>
                  <a:schemeClr val="accent5">
                    <a:lumMod val="50000"/>
                  </a:schemeClr>
                </a:solidFill>
              </a:rPr>
              <a:t>SQL Server Kurulumu</a:t>
            </a:r>
            <a:endParaRPr lang="tr-TR" sz="4000" kern="0" dirty="0"/>
          </a:p>
        </p:txBody>
      </p:sp>
      <p:sp>
        <p:nvSpPr>
          <p:cNvPr id="8" name="Metin kutusu 7">
            <a:extLst>
              <a:ext uri="{FF2B5EF4-FFF2-40B4-BE49-F238E27FC236}">
                <a16:creationId xmlns:a16="http://schemas.microsoft.com/office/drawing/2014/main" id="{265ABC6E-6096-ECD7-7E13-131F9367AEE1}"/>
              </a:ext>
            </a:extLst>
          </p:cNvPr>
          <p:cNvSpPr txBox="1"/>
          <p:nvPr/>
        </p:nvSpPr>
        <p:spPr>
          <a:xfrm>
            <a:off x="609600" y="1250478"/>
            <a:ext cx="7834618" cy="707886"/>
          </a:xfrm>
          <a:prstGeom prst="rect">
            <a:avLst/>
          </a:prstGeom>
          <a:noFill/>
        </p:spPr>
        <p:txBody>
          <a:bodyPr wrap="square" rtlCol="0">
            <a:spAutoFit/>
          </a:bodyPr>
          <a:lstStyle/>
          <a:p>
            <a:pPr algn="just"/>
            <a:r>
              <a:rPr lang="tr-TR" sz="2000" dirty="0" err="1" smtClean="0">
                <a:solidFill>
                  <a:srgbClr val="0070C0"/>
                </a:solidFill>
              </a:rPr>
              <a:t>LocalDB</a:t>
            </a:r>
            <a:r>
              <a:rPr lang="tr-TR" sz="2000" dirty="0" smtClean="0">
                <a:solidFill>
                  <a:srgbClr val="0070C0"/>
                </a:solidFill>
              </a:rPr>
              <a:t> </a:t>
            </a:r>
            <a:r>
              <a:rPr lang="tr-TR" sz="2000" dirty="0" smtClean="0"/>
              <a:t>seçmeyebilirsiniz.</a:t>
            </a:r>
          </a:p>
          <a:p>
            <a:pPr algn="just"/>
            <a:endParaRPr lang="tr-TR" sz="2000" dirty="0"/>
          </a:p>
        </p:txBody>
      </p:sp>
    </p:spTree>
    <p:extLst>
      <p:ext uri="{BB962C8B-B14F-4D97-AF65-F5344CB8AC3E}">
        <p14:creationId xmlns:p14="http://schemas.microsoft.com/office/powerpoint/2010/main" val="2340481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39356-79D8-4988-36E0-94F6A6078011}"/>
            </a:ext>
          </a:extLst>
        </p:cNvPr>
        <p:cNvGrpSpPr/>
        <p:nvPr/>
      </p:nvGrpSpPr>
      <p:grpSpPr>
        <a:xfrm>
          <a:off x="0" y="0"/>
          <a:ext cx="0" cy="0"/>
          <a:chOff x="0" y="0"/>
          <a:chExt cx="0" cy="0"/>
        </a:xfrm>
      </p:grpSpPr>
      <p:sp>
        <p:nvSpPr>
          <p:cNvPr id="5" name="Altbilgi Yer Tutucusu 4">
            <a:extLst>
              <a:ext uri="{FF2B5EF4-FFF2-40B4-BE49-F238E27FC236}">
                <a16:creationId xmlns:a16="http://schemas.microsoft.com/office/drawing/2014/main" id="{79B0EFB6-D22D-902D-1C6C-5C5DBEA4CD3F}"/>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8" name="Resim 7">
            <a:extLst>
              <a:ext uri="{FF2B5EF4-FFF2-40B4-BE49-F238E27FC236}">
                <a16:creationId xmlns:a16="http://schemas.microsoft.com/office/drawing/2014/main" id="{BDBC434D-B5E8-B447-2D6F-B49E1F7EC1F8}"/>
              </a:ext>
            </a:extLst>
          </p:cNvPr>
          <p:cNvPicPr>
            <a:picLocks noChangeAspect="1"/>
          </p:cNvPicPr>
          <p:nvPr/>
        </p:nvPicPr>
        <p:blipFill>
          <a:blip r:embed="rId2"/>
          <a:stretch>
            <a:fillRect/>
          </a:stretch>
        </p:blipFill>
        <p:spPr>
          <a:xfrm>
            <a:off x="2773680" y="2979501"/>
            <a:ext cx="4267200" cy="3335829"/>
          </a:xfrm>
          <a:prstGeom prst="rect">
            <a:avLst/>
          </a:prstGeom>
        </p:spPr>
      </p:pic>
      <p:sp>
        <p:nvSpPr>
          <p:cNvPr id="9" name="Metin kutusu 8">
            <a:extLst>
              <a:ext uri="{FF2B5EF4-FFF2-40B4-BE49-F238E27FC236}">
                <a16:creationId xmlns:a16="http://schemas.microsoft.com/office/drawing/2014/main" id="{1A23B0EA-D11E-D5BB-D060-73D3259EF691}"/>
              </a:ext>
            </a:extLst>
          </p:cNvPr>
          <p:cNvSpPr txBox="1"/>
          <p:nvPr/>
        </p:nvSpPr>
        <p:spPr>
          <a:xfrm>
            <a:off x="681990" y="1261408"/>
            <a:ext cx="7962900" cy="1938992"/>
          </a:xfrm>
          <a:prstGeom prst="rect">
            <a:avLst/>
          </a:prstGeom>
          <a:noFill/>
        </p:spPr>
        <p:txBody>
          <a:bodyPr wrap="square" rtlCol="0">
            <a:spAutoFit/>
          </a:bodyPr>
          <a:lstStyle/>
          <a:p>
            <a:pPr algn="just"/>
            <a:r>
              <a:rPr lang="tr-TR" sz="2000" dirty="0"/>
              <a:t>Sql Server üzerinde bulunan datanın bir kopyasını başka bir server üzerine anlık olarak kopyalama işlemidir. Replikasyon türüne göre anlık olarak ve </a:t>
            </a:r>
            <a:r>
              <a:rPr lang="tr-TR" sz="2000" dirty="0" err="1" smtClean="0"/>
              <a:t>snapshot’ı</a:t>
            </a:r>
            <a:r>
              <a:rPr lang="tr-TR" sz="2000" dirty="0" smtClean="0"/>
              <a:t> alınarak </a:t>
            </a:r>
            <a:r>
              <a:rPr lang="tr-TR" sz="2000" dirty="0" err="1" smtClean="0">
                <a:solidFill>
                  <a:srgbClr val="0070C0"/>
                </a:solidFill>
              </a:rPr>
              <a:t>database</a:t>
            </a:r>
            <a:r>
              <a:rPr lang="tr-TR" sz="2000" dirty="0"/>
              <a:t> </a:t>
            </a:r>
            <a:r>
              <a:rPr lang="tr-TR" sz="2000" dirty="0" smtClean="0"/>
              <a:t>(</a:t>
            </a:r>
            <a:r>
              <a:rPr lang="tr-TR" sz="2000" dirty="0" err="1" smtClean="0"/>
              <a:t>db</a:t>
            </a:r>
            <a:r>
              <a:rPr lang="tr-TR" sz="2000" dirty="0" smtClean="0"/>
              <a:t>) bir </a:t>
            </a:r>
            <a:r>
              <a:rPr lang="tr-TR" sz="2000" dirty="0"/>
              <a:t>kopyası diğer </a:t>
            </a:r>
            <a:r>
              <a:rPr lang="tr-TR" sz="2000" dirty="0" err="1"/>
              <a:t>sql</a:t>
            </a:r>
            <a:r>
              <a:rPr lang="tr-TR" sz="2000" dirty="0"/>
              <a:t> </a:t>
            </a:r>
            <a:r>
              <a:rPr lang="tr-TR" sz="2000" dirty="0" smtClean="0"/>
              <a:t>servera </a:t>
            </a:r>
            <a:r>
              <a:rPr lang="tr-TR" sz="2000" dirty="0" err="1"/>
              <a:t>replike</a:t>
            </a:r>
            <a:r>
              <a:rPr lang="tr-TR" sz="2000" dirty="0"/>
              <a:t> edilir. </a:t>
            </a:r>
            <a:r>
              <a:rPr lang="tr-TR" sz="2000" dirty="0" err="1"/>
              <a:t>Replike</a:t>
            </a:r>
            <a:r>
              <a:rPr lang="tr-TR" sz="2000" dirty="0"/>
              <a:t> edilen data birden fazla </a:t>
            </a:r>
            <a:r>
              <a:rPr lang="tr-TR" sz="2000" dirty="0" err="1" smtClean="0"/>
              <a:t>db’den</a:t>
            </a:r>
            <a:r>
              <a:rPr lang="tr-TR" sz="2000" dirty="0" smtClean="0"/>
              <a:t> </a:t>
            </a:r>
            <a:r>
              <a:rPr lang="tr-TR" sz="2000" dirty="0"/>
              <a:t>gelip bir </a:t>
            </a:r>
            <a:r>
              <a:rPr lang="tr-TR" sz="2000" dirty="0" err="1" smtClean="0"/>
              <a:t>dp’de</a:t>
            </a:r>
            <a:r>
              <a:rPr lang="tr-TR" sz="2000" dirty="0" smtClean="0"/>
              <a:t> </a:t>
            </a:r>
            <a:r>
              <a:rPr lang="tr-TR" sz="2000" dirty="0"/>
              <a:t>olacağı gibi </a:t>
            </a:r>
            <a:r>
              <a:rPr lang="tr-TR" sz="2000" dirty="0" smtClean="0"/>
              <a:t>senaryolar </a:t>
            </a:r>
            <a:r>
              <a:rPr lang="tr-TR" sz="2000" dirty="0"/>
              <a:t>mevcuttur. Ayrıca DB </a:t>
            </a:r>
            <a:r>
              <a:rPr lang="tr-TR" sz="2000" dirty="0" err="1"/>
              <a:t>nin</a:t>
            </a:r>
            <a:r>
              <a:rPr lang="tr-TR" sz="2000" dirty="0"/>
              <a:t> replikasyonu tek taraflı olabileceği gibi 2 taraflıda olabilir.</a:t>
            </a:r>
          </a:p>
        </p:txBody>
      </p:sp>
      <p:sp>
        <p:nvSpPr>
          <p:cNvPr id="7" name="Unvan 3"/>
          <p:cNvSpPr txBox="1">
            <a:spLocks/>
          </p:cNvSpPr>
          <p:nvPr/>
        </p:nvSpPr>
        <p:spPr>
          <a:xfrm>
            <a:off x="785126" y="694492"/>
            <a:ext cx="7162800" cy="615553"/>
          </a:xfrm>
          <a:prstGeom prst="rect">
            <a:avLst/>
          </a:prstGeom>
        </p:spPr>
        <p:txBody>
          <a:bodyPr wrap="square" lIns="0" tIns="0" rIns="0" bIns="0">
            <a:spAutoFit/>
          </a:bodyPr>
          <a:lstStyle>
            <a:lvl1pPr>
              <a:defRPr sz="4400" b="0" i="0">
                <a:solidFill>
                  <a:srgbClr val="66CCFF"/>
                </a:solidFill>
                <a:latin typeface="Arial"/>
                <a:ea typeface="+mj-ea"/>
                <a:cs typeface="Arial"/>
              </a:defRPr>
            </a:lvl1pPr>
          </a:lstStyle>
          <a:p>
            <a:r>
              <a:rPr lang="tr-TR" sz="4000" kern="0" spc="-5" dirty="0" smtClean="0">
                <a:solidFill>
                  <a:schemeClr val="accent5">
                    <a:lumMod val="50000"/>
                  </a:schemeClr>
                </a:solidFill>
              </a:rPr>
              <a:t>SQL Server Kurulumu</a:t>
            </a:r>
            <a:endParaRPr lang="tr-TR" sz="4000" kern="0" dirty="0"/>
          </a:p>
        </p:txBody>
      </p:sp>
    </p:spTree>
    <p:extLst>
      <p:ext uri="{BB962C8B-B14F-4D97-AF65-F5344CB8AC3E}">
        <p14:creationId xmlns:p14="http://schemas.microsoft.com/office/powerpoint/2010/main" val="1587749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07388-86B8-1A08-1671-DE00C103796C}"/>
            </a:ext>
          </a:extLst>
        </p:cNvPr>
        <p:cNvGrpSpPr/>
        <p:nvPr/>
      </p:nvGrpSpPr>
      <p:grpSpPr>
        <a:xfrm>
          <a:off x="0" y="0"/>
          <a:ext cx="0" cy="0"/>
          <a:chOff x="0" y="0"/>
          <a:chExt cx="0" cy="0"/>
        </a:xfrm>
      </p:grpSpPr>
      <p:sp>
        <p:nvSpPr>
          <p:cNvPr id="5" name="Altbilgi Yer Tutucusu 4">
            <a:extLst>
              <a:ext uri="{FF2B5EF4-FFF2-40B4-BE49-F238E27FC236}">
                <a16:creationId xmlns:a16="http://schemas.microsoft.com/office/drawing/2014/main" id="{D76BDA24-D150-C42F-7DE8-C1B9FE6DD278}"/>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9" name="Metin kutusu 8">
            <a:extLst>
              <a:ext uri="{FF2B5EF4-FFF2-40B4-BE49-F238E27FC236}">
                <a16:creationId xmlns:a16="http://schemas.microsoft.com/office/drawing/2014/main" id="{164D8BC1-A4D5-DE94-EE6E-1020731F68AA}"/>
              </a:ext>
            </a:extLst>
          </p:cNvPr>
          <p:cNvSpPr txBox="1"/>
          <p:nvPr/>
        </p:nvSpPr>
        <p:spPr>
          <a:xfrm>
            <a:off x="681990" y="1197660"/>
            <a:ext cx="7962900" cy="4939814"/>
          </a:xfrm>
          <a:prstGeom prst="rect">
            <a:avLst/>
          </a:prstGeom>
          <a:noFill/>
        </p:spPr>
        <p:txBody>
          <a:bodyPr wrap="square" rtlCol="0">
            <a:spAutoFit/>
          </a:bodyPr>
          <a:lstStyle/>
          <a:p>
            <a:pPr algn="just">
              <a:spcBef>
                <a:spcPts val="600"/>
              </a:spcBef>
            </a:pPr>
            <a:r>
              <a:rPr lang="tr-TR" sz="2000" dirty="0"/>
              <a:t>Temel olarak Sql Server üzerinde </a:t>
            </a:r>
            <a:r>
              <a:rPr lang="tr-TR" sz="2000" dirty="0" err="1"/>
              <a:t>replication</a:t>
            </a:r>
            <a:r>
              <a:rPr lang="tr-TR" sz="2000" dirty="0"/>
              <a:t> kavramı 2 şekilde kullanılabilir.</a:t>
            </a:r>
          </a:p>
          <a:p>
            <a:pPr marL="914400" lvl="1" indent="-457200" algn="just">
              <a:spcBef>
                <a:spcPts val="600"/>
              </a:spcBef>
              <a:buFont typeface="+mj-lt"/>
              <a:buAutoNum type="arabicPeriod"/>
            </a:pPr>
            <a:r>
              <a:rPr lang="tr-TR" sz="2000" dirty="0">
                <a:solidFill>
                  <a:srgbClr val="0070C0"/>
                </a:solidFill>
              </a:rPr>
              <a:t>Yedekleme</a:t>
            </a:r>
          </a:p>
          <a:p>
            <a:pPr marL="914400" lvl="1" indent="-457200" algn="just">
              <a:spcBef>
                <a:spcPts val="600"/>
              </a:spcBef>
              <a:buFont typeface="+mj-lt"/>
              <a:buAutoNum type="arabicPeriod"/>
            </a:pPr>
            <a:r>
              <a:rPr lang="tr-TR" sz="2000" dirty="0">
                <a:solidFill>
                  <a:srgbClr val="0070C0"/>
                </a:solidFill>
              </a:rPr>
              <a:t>Haberleşme</a:t>
            </a:r>
          </a:p>
          <a:p>
            <a:pPr algn="just">
              <a:spcBef>
                <a:spcPts val="600"/>
              </a:spcBef>
            </a:pPr>
            <a:r>
              <a:rPr lang="tr-TR" sz="2000" dirty="0"/>
              <a:t>Örnekler üzerinden giderek bu 2 kullanım yerini anlamaya çalışalım.</a:t>
            </a:r>
          </a:p>
          <a:p>
            <a:pPr algn="just">
              <a:spcBef>
                <a:spcPts val="600"/>
              </a:spcBef>
            </a:pPr>
            <a:r>
              <a:rPr lang="tr-TR" sz="2000" b="1" dirty="0">
                <a:solidFill>
                  <a:srgbClr val="0070C0"/>
                </a:solidFill>
              </a:rPr>
              <a:t>1. Yedekleme: </a:t>
            </a:r>
            <a:r>
              <a:rPr lang="tr-TR" sz="2000" dirty="0"/>
              <a:t>Temel amaç verinin kopyalanmasıdır.</a:t>
            </a:r>
          </a:p>
          <a:p>
            <a:pPr algn="just">
              <a:spcBef>
                <a:spcPts val="600"/>
              </a:spcBef>
            </a:pPr>
            <a:r>
              <a:rPr lang="tr-TR" sz="2000" dirty="0"/>
              <a:t>Web üzerinde çalışan bir otomasyon sisteminizin olduğunu düşünelim ve oluşabilecek aksaklıklara karşı önlem almak için veri tabanınızın kopyalarını farklı lokasyonlarda tutmak isteyebilirsiniz.</a:t>
            </a:r>
          </a:p>
          <a:p>
            <a:pPr algn="just">
              <a:spcBef>
                <a:spcPts val="600"/>
              </a:spcBef>
            </a:pPr>
            <a:r>
              <a:rPr lang="tr-TR" sz="2000" dirty="0"/>
              <a:t>3 farklı lokasyonda makinenizin olduğunu düşünelim.(A,B,C) Normal şartlarda A sunucusu isteklere cevap vermektedir ancak B ve C sunucularına belirli aralıklarla sadece değişen verileri aktarabiliriz. Bu sayede A sunucusu üzerinden oluşacak bir sorunda B veya C sunucusu verileri kendi depolama birimlerine aldıkları için isteklere cevap verebilirler.</a:t>
            </a:r>
          </a:p>
          <a:p>
            <a:pPr algn="just">
              <a:spcBef>
                <a:spcPts val="600"/>
              </a:spcBef>
            </a:pPr>
            <a:endParaRPr lang="tr-TR" sz="2000" dirty="0"/>
          </a:p>
        </p:txBody>
      </p:sp>
      <p:sp>
        <p:nvSpPr>
          <p:cNvPr id="6" name="Unvan 3"/>
          <p:cNvSpPr txBox="1">
            <a:spLocks/>
          </p:cNvSpPr>
          <p:nvPr/>
        </p:nvSpPr>
        <p:spPr>
          <a:xfrm>
            <a:off x="785126" y="694492"/>
            <a:ext cx="7162800" cy="615553"/>
          </a:xfrm>
          <a:prstGeom prst="rect">
            <a:avLst/>
          </a:prstGeom>
        </p:spPr>
        <p:txBody>
          <a:bodyPr wrap="square" lIns="0" tIns="0" rIns="0" bIns="0">
            <a:spAutoFit/>
          </a:bodyPr>
          <a:lstStyle>
            <a:lvl1pPr>
              <a:defRPr sz="4400" b="0" i="0">
                <a:solidFill>
                  <a:srgbClr val="66CCFF"/>
                </a:solidFill>
                <a:latin typeface="Arial"/>
                <a:ea typeface="+mj-ea"/>
                <a:cs typeface="Arial"/>
              </a:defRPr>
            </a:lvl1pPr>
          </a:lstStyle>
          <a:p>
            <a:r>
              <a:rPr lang="tr-TR" sz="4000" kern="0" spc="-5" dirty="0" smtClean="0">
                <a:solidFill>
                  <a:schemeClr val="accent5">
                    <a:lumMod val="50000"/>
                  </a:schemeClr>
                </a:solidFill>
              </a:rPr>
              <a:t>SQL Server Kurulumu</a:t>
            </a:r>
            <a:endParaRPr lang="tr-TR" sz="4000" kern="0" dirty="0"/>
          </a:p>
        </p:txBody>
      </p:sp>
    </p:spTree>
    <p:extLst>
      <p:ext uri="{BB962C8B-B14F-4D97-AF65-F5344CB8AC3E}">
        <p14:creationId xmlns:p14="http://schemas.microsoft.com/office/powerpoint/2010/main" val="2341546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7200-D0B8-7E07-08BF-676BC7EEF71F}"/>
            </a:ext>
          </a:extLst>
        </p:cNvPr>
        <p:cNvGrpSpPr/>
        <p:nvPr/>
      </p:nvGrpSpPr>
      <p:grpSpPr>
        <a:xfrm>
          <a:off x="0" y="0"/>
          <a:ext cx="0" cy="0"/>
          <a:chOff x="0" y="0"/>
          <a:chExt cx="0" cy="0"/>
        </a:xfrm>
      </p:grpSpPr>
      <p:sp>
        <p:nvSpPr>
          <p:cNvPr id="5" name="Altbilgi Yer Tutucusu 4">
            <a:extLst>
              <a:ext uri="{FF2B5EF4-FFF2-40B4-BE49-F238E27FC236}">
                <a16:creationId xmlns:a16="http://schemas.microsoft.com/office/drawing/2014/main" id="{54696CA3-4B50-E5CC-A05C-6AED386A0884}"/>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9" name="Metin kutusu 8">
            <a:extLst>
              <a:ext uri="{FF2B5EF4-FFF2-40B4-BE49-F238E27FC236}">
                <a16:creationId xmlns:a16="http://schemas.microsoft.com/office/drawing/2014/main" id="{D11B86A9-C4D6-00D6-7B27-06E06BBA050A}"/>
              </a:ext>
            </a:extLst>
          </p:cNvPr>
          <p:cNvSpPr txBox="1"/>
          <p:nvPr/>
        </p:nvSpPr>
        <p:spPr>
          <a:xfrm>
            <a:off x="681990" y="1551325"/>
            <a:ext cx="7962900" cy="3477875"/>
          </a:xfrm>
          <a:prstGeom prst="rect">
            <a:avLst/>
          </a:prstGeom>
          <a:noFill/>
        </p:spPr>
        <p:txBody>
          <a:bodyPr wrap="square" rtlCol="0">
            <a:spAutoFit/>
          </a:bodyPr>
          <a:lstStyle/>
          <a:p>
            <a:pPr algn="just">
              <a:spcBef>
                <a:spcPts val="600"/>
              </a:spcBef>
            </a:pPr>
            <a:r>
              <a:rPr lang="tr-TR" sz="2000" b="1" dirty="0">
                <a:solidFill>
                  <a:srgbClr val="0070C0"/>
                </a:solidFill>
              </a:rPr>
              <a:t>2. Haberleşme</a:t>
            </a:r>
            <a:r>
              <a:rPr lang="tr-TR" sz="2000" dirty="0">
                <a:solidFill>
                  <a:srgbClr val="0070C0"/>
                </a:solidFill>
              </a:rPr>
              <a:t>: </a:t>
            </a:r>
            <a:r>
              <a:rPr lang="tr-TR" sz="2000" dirty="0"/>
              <a:t>Bir market zincirinin veri tabanını düşünelim ve bu market zincirinin Türkiye genelinde birden fazla bayisi var.</a:t>
            </a:r>
          </a:p>
          <a:p>
            <a:pPr algn="just">
              <a:spcBef>
                <a:spcPts val="600"/>
              </a:spcBef>
            </a:pPr>
            <a:r>
              <a:rPr lang="tr-TR" sz="2000" dirty="0"/>
              <a:t>Bu hikayeye göre iki farklı işlem gerçekleştirebiliriz.</a:t>
            </a:r>
          </a:p>
          <a:p>
            <a:pPr algn="just">
              <a:spcBef>
                <a:spcPts val="600"/>
              </a:spcBef>
            </a:pPr>
            <a:r>
              <a:rPr lang="tr-TR" sz="2000" dirty="0"/>
              <a:t>Tüm şubelerde bulunan makineler internet aracılığı ile ana makineye işlemlerini bildirir. </a:t>
            </a:r>
          </a:p>
          <a:p>
            <a:pPr algn="just">
              <a:spcBef>
                <a:spcPts val="600"/>
              </a:spcBef>
            </a:pPr>
            <a:r>
              <a:rPr lang="tr-TR" sz="2000" dirty="0"/>
              <a:t>Aslında bu doğru bir uygulama biçimi olabilir ancak bazı sorunları beraberinde doğuracaktır. Örneğin ana makinede olan bir arıza nedeni ile tüm şubelerde hayat duracaktır veya şubelerin birinde oluşacak bir internet kesintisinde o şubede hayat duracaktır.</a:t>
            </a:r>
          </a:p>
          <a:p>
            <a:pPr algn="just">
              <a:spcBef>
                <a:spcPts val="600"/>
              </a:spcBef>
            </a:pPr>
            <a:r>
              <a:rPr lang="tr-TR" sz="2000" dirty="0"/>
              <a:t>Replication kavramı kullanılır.</a:t>
            </a:r>
          </a:p>
        </p:txBody>
      </p:sp>
      <p:sp>
        <p:nvSpPr>
          <p:cNvPr id="6" name="Unvan 3"/>
          <p:cNvSpPr txBox="1">
            <a:spLocks/>
          </p:cNvSpPr>
          <p:nvPr/>
        </p:nvSpPr>
        <p:spPr>
          <a:xfrm>
            <a:off x="785126" y="694492"/>
            <a:ext cx="7162800" cy="615553"/>
          </a:xfrm>
          <a:prstGeom prst="rect">
            <a:avLst/>
          </a:prstGeom>
        </p:spPr>
        <p:txBody>
          <a:bodyPr wrap="square" lIns="0" tIns="0" rIns="0" bIns="0">
            <a:spAutoFit/>
          </a:bodyPr>
          <a:lstStyle>
            <a:lvl1pPr>
              <a:defRPr sz="4400" b="0" i="0">
                <a:solidFill>
                  <a:srgbClr val="66CCFF"/>
                </a:solidFill>
                <a:latin typeface="Arial"/>
                <a:ea typeface="+mj-ea"/>
                <a:cs typeface="Arial"/>
              </a:defRPr>
            </a:lvl1pPr>
          </a:lstStyle>
          <a:p>
            <a:r>
              <a:rPr lang="tr-TR" sz="4000" kern="0" spc="-5" dirty="0" smtClean="0">
                <a:solidFill>
                  <a:schemeClr val="accent5">
                    <a:lumMod val="50000"/>
                  </a:schemeClr>
                </a:solidFill>
              </a:rPr>
              <a:t>SQL Server Replication</a:t>
            </a:r>
            <a:endParaRPr lang="tr-TR" sz="4000" kern="0" dirty="0"/>
          </a:p>
        </p:txBody>
      </p:sp>
    </p:spTree>
    <p:extLst>
      <p:ext uri="{BB962C8B-B14F-4D97-AF65-F5344CB8AC3E}">
        <p14:creationId xmlns:p14="http://schemas.microsoft.com/office/powerpoint/2010/main" val="38273758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Eğitmen Hakkında</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47700" y="1295400"/>
            <a:ext cx="7848600" cy="338554"/>
          </a:xfrm>
          <a:prstGeom prst="rect">
            <a:avLst/>
          </a:prstGeom>
          <a:noFill/>
        </p:spPr>
        <p:txBody>
          <a:bodyPr wrap="square" rtlCol="0">
            <a:spAutoFit/>
          </a:bodyPr>
          <a:lstStyle/>
          <a:p>
            <a:pPr algn="just"/>
            <a:r>
              <a:rPr lang="tr-TR" sz="1600" dirty="0"/>
              <a:t>https://</a:t>
            </a:r>
            <a:r>
              <a:rPr lang="tr-TR" sz="1600" dirty="0" smtClean="0"/>
              <a:t>ankara.ozelders.com/ders-veren/bilisim-teknolojileri-ogretmeni-adem-a-378314</a:t>
            </a:r>
            <a:endParaRPr lang="tr-TR" sz="1600" dirty="0"/>
          </a:p>
        </p:txBody>
      </p:sp>
      <p:pic>
        <p:nvPicPr>
          <p:cNvPr id="3" name="Resim 2"/>
          <p:cNvPicPr>
            <a:picLocks noChangeAspect="1"/>
          </p:cNvPicPr>
          <p:nvPr/>
        </p:nvPicPr>
        <p:blipFill>
          <a:blip r:embed="rId2"/>
          <a:stretch>
            <a:fillRect/>
          </a:stretch>
        </p:blipFill>
        <p:spPr>
          <a:xfrm>
            <a:off x="1219200" y="1728147"/>
            <a:ext cx="6863385" cy="443992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DCB90-EBBB-406D-F9DE-49A15D504178}"/>
            </a:ext>
          </a:extLst>
        </p:cNvPr>
        <p:cNvGrpSpPr/>
        <p:nvPr/>
      </p:nvGrpSpPr>
      <p:grpSpPr>
        <a:xfrm>
          <a:off x="0" y="0"/>
          <a:ext cx="0" cy="0"/>
          <a:chOff x="0" y="0"/>
          <a:chExt cx="0" cy="0"/>
        </a:xfrm>
      </p:grpSpPr>
      <p:sp>
        <p:nvSpPr>
          <p:cNvPr id="5" name="Altbilgi Yer Tutucusu 4">
            <a:extLst>
              <a:ext uri="{FF2B5EF4-FFF2-40B4-BE49-F238E27FC236}">
                <a16:creationId xmlns:a16="http://schemas.microsoft.com/office/drawing/2014/main" id="{AB28C5A2-46C6-F04C-ABC0-485A70A1E4AF}"/>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Başlık 3">
            <a:extLst>
              <a:ext uri="{FF2B5EF4-FFF2-40B4-BE49-F238E27FC236}">
                <a16:creationId xmlns:a16="http://schemas.microsoft.com/office/drawing/2014/main" id="{6BEB37B9-0273-493E-09B7-0DCC7D2410E3}"/>
              </a:ext>
            </a:extLst>
          </p:cNvPr>
          <p:cNvSpPr>
            <a:spLocks noGrp="1"/>
          </p:cNvSpPr>
          <p:nvPr>
            <p:ph type="title"/>
          </p:nvPr>
        </p:nvSpPr>
        <p:spPr>
          <a:xfrm>
            <a:off x="609600" y="533400"/>
            <a:ext cx="7315200" cy="615553"/>
          </a:xfrm>
        </p:spPr>
        <p:txBody>
          <a:bodyPr/>
          <a:lstStyle/>
          <a:p>
            <a:r>
              <a:rPr lang="tr-TR" sz="4000" spc="-5" dirty="0">
                <a:solidFill>
                  <a:schemeClr val="accent5">
                    <a:lumMod val="50000"/>
                  </a:schemeClr>
                </a:solidFill>
              </a:rPr>
              <a:t>SQL Server Replication </a:t>
            </a:r>
          </a:p>
        </p:txBody>
      </p:sp>
      <p:sp>
        <p:nvSpPr>
          <p:cNvPr id="9" name="Metin kutusu 8">
            <a:extLst>
              <a:ext uri="{FF2B5EF4-FFF2-40B4-BE49-F238E27FC236}">
                <a16:creationId xmlns:a16="http://schemas.microsoft.com/office/drawing/2014/main" id="{66D06D8A-70DA-3139-3EF6-BAA281D01636}"/>
              </a:ext>
            </a:extLst>
          </p:cNvPr>
          <p:cNvSpPr txBox="1"/>
          <p:nvPr/>
        </p:nvSpPr>
        <p:spPr>
          <a:xfrm>
            <a:off x="681990" y="1197660"/>
            <a:ext cx="7962900" cy="2323713"/>
          </a:xfrm>
          <a:prstGeom prst="rect">
            <a:avLst/>
          </a:prstGeom>
          <a:noFill/>
        </p:spPr>
        <p:txBody>
          <a:bodyPr wrap="square" rtlCol="0">
            <a:spAutoFit/>
          </a:bodyPr>
          <a:lstStyle/>
          <a:p>
            <a:pPr algn="just">
              <a:spcBef>
                <a:spcPts val="600"/>
              </a:spcBef>
            </a:pPr>
            <a:r>
              <a:rPr lang="tr-TR" sz="2000" dirty="0"/>
              <a:t>Bu hikayede ki </a:t>
            </a:r>
            <a:r>
              <a:rPr lang="tr-TR" sz="2000" dirty="0" err="1"/>
              <a:t>replication</a:t>
            </a:r>
            <a:r>
              <a:rPr lang="tr-TR" sz="2000" dirty="0"/>
              <a:t> kavramı ise her şubedeki makineler üzerinde küçük bir SQL Server barındırmaktır ve bu makineler belirli aralıklarla kendisinde bulunan verileri ana makineye bildirir ve ana makinede olan değişiklikleri yükler. </a:t>
            </a:r>
          </a:p>
          <a:p>
            <a:pPr algn="just">
              <a:spcBef>
                <a:spcPts val="600"/>
              </a:spcBef>
            </a:pPr>
            <a:r>
              <a:rPr lang="tr-TR" sz="2000" dirty="0"/>
              <a:t>Çift taraflı bir iletişim vardır ve bu sayede birinci maddede bahsettiğimiz internet kesintileri veya ana makine üzerinde oluşacak arızalardan hiç bir şube etkilenmeyecektir.</a:t>
            </a:r>
          </a:p>
        </p:txBody>
      </p:sp>
      <p:pic>
        <p:nvPicPr>
          <p:cNvPr id="1026" name="Picture 2">
            <a:extLst>
              <a:ext uri="{FF2B5EF4-FFF2-40B4-BE49-F238E27FC236}">
                <a16:creationId xmlns:a16="http://schemas.microsoft.com/office/drawing/2014/main" id="{7A0A0372-8475-8AF7-2883-D5F4D9FF0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651" y="3521373"/>
            <a:ext cx="3365029" cy="267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01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25B3C-34EF-2264-AB1B-CB3E5FDD215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F4AC95F-0A22-EEC2-AD42-CB72426C79D8}"/>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spcBef>
                <a:spcPts val="95"/>
              </a:spcBef>
            </a:pPr>
            <a:r>
              <a:rPr lang="tr-TR" sz="4000" spc="-5" dirty="0">
                <a:solidFill>
                  <a:schemeClr val="accent5">
                    <a:lumMod val="50000"/>
                  </a:schemeClr>
                </a:solidFill>
              </a:rPr>
              <a:t>SQL Server </a:t>
            </a:r>
            <a:r>
              <a:rPr lang="tr-TR" sz="4000" spc="-5" dirty="0" smtClean="0">
                <a:solidFill>
                  <a:schemeClr val="accent5">
                    <a:lumMod val="50000"/>
                  </a:schemeClr>
                </a:solidFill>
              </a:rPr>
              <a:t>Kurulumu</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AAD1F253-6F8E-DF29-6C7C-ACA767E6414B}"/>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4" name="Resim 3">
            <a:extLst>
              <a:ext uri="{FF2B5EF4-FFF2-40B4-BE49-F238E27FC236}">
                <a16:creationId xmlns:a16="http://schemas.microsoft.com/office/drawing/2014/main" id="{C923ADAD-7A95-CB37-54DF-EB90FED9D421}"/>
              </a:ext>
            </a:extLst>
          </p:cNvPr>
          <p:cNvPicPr>
            <a:picLocks noChangeAspect="1"/>
          </p:cNvPicPr>
          <p:nvPr/>
        </p:nvPicPr>
        <p:blipFill>
          <a:blip r:embed="rId2"/>
          <a:stretch>
            <a:fillRect/>
          </a:stretch>
        </p:blipFill>
        <p:spPr>
          <a:xfrm>
            <a:off x="1640122" y="1752599"/>
            <a:ext cx="6208478" cy="4393025"/>
          </a:xfrm>
          <a:prstGeom prst="rect">
            <a:avLst/>
          </a:prstGeom>
        </p:spPr>
      </p:pic>
      <p:sp>
        <p:nvSpPr>
          <p:cNvPr id="6" name="Metin kutusu 5">
            <a:extLst>
              <a:ext uri="{FF2B5EF4-FFF2-40B4-BE49-F238E27FC236}">
                <a16:creationId xmlns:a16="http://schemas.microsoft.com/office/drawing/2014/main" id="{265ABC6E-6096-ECD7-7E13-131F9367AEE1}"/>
              </a:ext>
            </a:extLst>
          </p:cNvPr>
          <p:cNvSpPr txBox="1"/>
          <p:nvPr/>
        </p:nvSpPr>
        <p:spPr>
          <a:xfrm>
            <a:off x="533400" y="1250478"/>
            <a:ext cx="7910818" cy="400110"/>
          </a:xfrm>
          <a:prstGeom prst="rect">
            <a:avLst/>
          </a:prstGeom>
          <a:noFill/>
        </p:spPr>
        <p:txBody>
          <a:bodyPr wrap="square" rtlCol="0">
            <a:spAutoFit/>
          </a:bodyPr>
          <a:lstStyle/>
          <a:p>
            <a:pPr algn="just"/>
            <a:r>
              <a:rPr lang="tr-TR" sz="2000" dirty="0"/>
              <a:t>Sunucu ismini </a:t>
            </a:r>
            <a:r>
              <a:rPr lang="tr-TR" sz="2000" dirty="0" err="1" smtClean="0">
                <a:solidFill>
                  <a:srgbClr val="0070C0"/>
                </a:solidFill>
              </a:rPr>
              <a:t>Default</a:t>
            </a:r>
            <a:r>
              <a:rPr lang="tr-TR" sz="2000" dirty="0" smtClean="0">
                <a:solidFill>
                  <a:srgbClr val="0070C0"/>
                </a:solidFill>
              </a:rPr>
              <a:t> </a:t>
            </a:r>
            <a:r>
              <a:rPr lang="tr-TR" sz="2000" dirty="0" err="1" smtClean="0">
                <a:solidFill>
                  <a:srgbClr val="0070C0"/>
                </a:solidFill>
              </a:rPr>
              <a:t>Instance</a:t>
            </a:r>
            <a:r>
              <a:rPr lang="tr-TR" sz="2000" dirty="0" smtClean="0">
                <a:solidFill>
                  <a:srgbClr val="0070C0"/>
                </a:solidFill>
              </a:rPr>
              <a:t> </a:t>
            </a:r>
            <a:r>
              <a:rPr lang="tr-TR" sz="2000" dirty="0"/>
              <a:t>olarak bırakalım</a:t>
            </a:r>
            <a:r>
              <a:rPr lang="tr-TR" sz="2000" dirty="0" smtClean="0"/>
              <a:t>.</a:t>
            </a:r>
            <a:endParaRPr lang="tr-TR" sz="2000" dirty="0"/>
          </a:p>
        </p:txBody>
      </p:sp>
    </p:spTree>
    <p:extLst>
      <p:ext uri="{BB962C8B-B14F-4D97-AF65-F5344CB8AC3E}">
        <p14:creationId xmlns:p14="http://schemas.microsoft.com/office/powerpoint/2010/main" val="24153608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60BBC-246A-40E5-28CF-D3E120A60F6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B0E591D-7A87-085D-5AC9-E5A660FE5C2A}"/>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spcBef>
                <a:spcPts val="95"/>
              </a:spcBef>
            </a:pPr>
            <a:r>
              <a:rPr lang="tr-TR" sz="4000" spc="-5" dirty="0">
                <a:solidFill>
                  <a:schemeClr val="accent5">
                    <a:lumMod val="50000"/>
                  </a:schemeClr>
                </a:solidFill>
              </a:rPr>
              <a:t>SQL Server </a:t>
            </a:r>
            <a:r>
              <a:rPr lang="tr-TR" sz="4000" spc="-5" dirty="0" smtClean="0">
                <a:solidFill>
                  <a:schemeClr val="accent5">
                    <a:lumMod val="50000"/>
                  </a:schemeClr>
                </a:solidFill>
              </a:rPr>
              <a:t>Kurulumu</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49181323-CF2C-8904-9DCD-9E3542F6EE5F}"/>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a:extLst>
              <a:ext uri="{FF2B5EF4-FFF2-40B4-BE49-F238E27FC236}">
                <a16:creationId xmlns:a16="http://schemas.microsoft.com/office/drawing/2014/main" id="{AFD57C97-11A9-E35A-F136-5913900E469F}"/>
              </a:ext>
            </a:extLst>
          </p:cNvPr>
          <p:cNvPicPr>
            <a:picLocks noChangeAspect="1"/>
          </p:cNvPicPr>
          <p:nvPr/>
        </p:nvPicPr>
        <p:blipFill rotWithShape="1">
          <a:blip r:embed="rId2"/>
          <a:srcRect r="851" b="1349"/>
          <a:stretch/>
        </p:blipFill>
        <p:spPr>
          <a:xfrm>
            <a:off x="1676400" y="1745975"/>
            <a:ext cx="6248400" cy="4440767"/>
          </a:xfrm>
          <a:prstGeom prst="rect">
            <a:avLst/>
          </a:prstGeom>
        </p:spPr>
      </p:pic>
      <p:sp>
        <p:nvSpPr>
          <p:cNvPr id="7" name="Metin kutusu 6">
            <a:extLst>
              <a:ext uri="{FF2B5EF4-FFF2-40B4-BE49-F238E27FC236}">
                <a16:creationId xmlns:a16="http://schemas.microsoft.com/office/drawing/2014/main" id="{265ABC6E-6096-ECD7-7E13-131F9367AEE1}"/>
              </a:ext>
            </a:extLst>
          </p:cNvPr>
          <p:cNvSpPr txBox="1"/>
          <p:nvPr/>
        </p:nvSpPr>
        <p:spPr>
          <a:xfrm>
            <a:off x="838200" y="1219998"/>
            <a:ext cx="6920218" cy="400110"/>
          </a:xfrm>
          <a:prstGeom prst="rect">
            <a:avLst/>
          </a:prstGeom>
          <a:noFill/>
        </p:spPr>
        <p:txBody>
          <a:bodyPr wrap="square" rtlCol="0">
            <a:spAutoFit/>
          </a:bodyPr>
          <a:lstStyle/>
          <a:p>
            <a:pPr algn="just"/>
            <a:r>
              <a:rPr lang="tr-TR" sz="2000" dirty="0" smtClean="0"/>
              <a:t>Sadece </a:t>
            </a:r>
            <a:r>
              <a:rPr lang="tr-TR" sz="2000" dirty="0" err="1" smtClean="0">
                <a:solidFill>
                  <a:srgbClr val="0070C0"/>
                </a:solidFill>
              </a:rPr>
              <a:t>SQl</a:t>
            </a:r>
            <a:r>
              <a:rPr lang="tr-TR" sz="2000" dirty="0" smtClean="0">
                <a:solidFill>
                  <a:srgbClr val="0070C0"/>
                </a:solidFill>
              </a:rPr>
              <a:t> Server Database Engine </a:t>
            </a:r>
            <a:r>
              <a:rPr lang="tr-TR" sz="2000" dirty="0" smtClean="0"/>
              <a:t>çalışır olması yeterlidir.</a:t>
            </a:r>
            <a:endParaRPr lang="tr-TR" sz="2000" dirty="0"/>
          </a:p>
        </p:txBody>
      </p:sp>
    </p:spTree>
    <p:extLst>
      <p:ext uri="{BB962C8B-B14F-4D97-AF65-F5344CB8AC3E}">
        <p14:creationId xmlns:p14="http://schemas.microsoft.com/office/powerpoint/2010/main" val="1129859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6D2A0-447F-349D-A8E0-B4F54A67516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0AB9E1F-8B36-5B48-6727-C81A7A20BC7A}"/>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B330F27F-2EBF-5FBB-60CD-1AFA6EF32AEC}"/>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4" name="Resim 3">
            <a:extLst>
              <a:ext uri="{FF2B5EF4-FFF2-40B4-BE49-F238E27FC236}">
                <a16:creationId xmlns:a16="http://schemas.microsoft.com/office/drawing/2014/main" id="{93785D9C-B165-0DDB-801E-C10944C64D93}"/>
              </a:ext>
            </a:extLst>
          </p:cNvPr>
          <p:cNvPicPr>
            <a:picLocks noChangeAspect="1"/>
          </p:cNvPicPr>
          <p:nvPr/>
        </p:nvPicPr>
        <p:blipFill rotWithShape="1">
          <a:blip r:embed="rId2"/>
          <a:srcRect l="450" r="1441" b="916"/>
          <a:stretch/>
        </p:blipFill>
        <p:spPr>
          <a:xfrm>
            <a:off x="1447800" y="1752600"/>
            <a:ext cx="6415855" cy="4578789"/>
          </a:xfrm>
          <a:prstGeom prst="rect">
            <a:avLst/>
          </a:prstGeom>
        </p:spPr>
      </p:pic>
      <p:sp>
        <p:nvSpPr>
          <p:cNvPr id="3" name="Dikdörtgen 2"/>
          <p:cNvSpPr/>
          <p:nvPr/>
        </p:nvSpPr>
        <p:spPr>
          <a:xfrm>
            <a:off x="990600" y="1271504"/>
            <a:ext cx="7315200" cy="369332"/>
          </a:xfrm>
          <a:prstGeom prst="rect">
            <a:avLst/>
          </a:prstGeom>
        </p:spPr>
        <p:txBody>
          <a:bodyPr wrap="square">
            <a:spAutoFit/>
          </a:bodyPr>
          <a:lstStyle/>
          <a:p>
            <a:pPr algn="just"/>
            <a:r>
              <a:rPr lang="tr-TR" dirty="0" smtClean="0"/>
              <a:t>Türkçe için dil ayarları.</a:t>
            </a:r>
            <a:endParaRPr lang="tr-TR" dirty="0"/>
          </a:p>
        </p:txBody>
      </p:sp>
    </p:spTree>
    <p:extLst>
      <p:ext uri="{BB962C8B-B14F-4D97-AF65-F5344CB8AC3E}">
        <p14:creationId xmlns:p14="http://schemas.microsoft.com/office/powerpoint/2010/main" val="39292478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78FC9-F420-E00C-CCB0-7FC0808BA5B4}"/>
            </a:ext>
          </a:extLst>
        </p:cNvPr>
        <p:cNvGrpSpPr/>
        <p:nvPr/>
      </p:nvGrpSpPr>
      <p:grpSpPr>
        <a:xfrm>
          <a:off x="0" y="0"/>
          <a:ext cx="0" cy="0"/>
          <a:chOff x="0" y="0"/>
          <a:chExt cx="0" cy="0"/>
        </a:xfrm>
      </p:grpSpPr>
      <p:sp>
        <p:nvSpPr>
          <p:cNvPr id="5" name="Altbilgi Yer Tutucusu 4">
            <a:extLst>
              <a:ext uri="{FF2B5EF4-FFF2-40B4-BE49-F238E27FC236}">
                <a16:creationId xmlns:a16="http://schemas.microsoft.com/office/drawing/2014/main" id="{DA751C67-68C2-3DEF-8FEF-7BA49952A77B}"/>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a:extLst>
              <a:ext uri="{FF2B5EF4-FFF2-40B4-BE49-F238E27FC236}">
                <a16:creationId xmlns:a16="http://schemas.microsoft.com/office/drawing/2014/main" id="{7B68B7EF-35A2-3C18-0688-EDCFF877043B}"/>
              </a:ext>
            </a:extLst>
          </p:cNvPr>
          <p:cNvPicPr>
            <a:picLocks noChangeAspect="1"/>
          </p:cNvPicPr>
          <p:nvPr/>
        </p:nvPicPr>
        <p:blipFill>
          <a:blip r:embed="rId2"/>
          <a:stretch>
            <a:fillRect/>
          </a:stretch>
        </p:blipFill>
        <p:spPr>
          <a:xfrm>
            <a:off x="1512439" y="1676400"/>
            <a:ext cx="6302002" cy="3984390"/>
          </a:xfrm>
          <a:prstGeom prst="rect">
            <a:avLst/>
          </a:prstGeom>
        </p:spPr>
      </p:pic>
      <p:sp>
        <p:nvSpPr>
          <p:cNvPr id="3" name="Unvan 2"/>
          <p:cNvSpPr>
            <a:spLocks noGrp="1"/>
          </p:cNvSpPr>
          <p:nvPr>
            <p:ph type="title"/>
          </p:nvPr>
        </p:nvSpPr>
        <p:spPr>
          <a:xfrm>
            <a:off x="1066800" y="662071"/>
            <a:ext cx="7010400" cy="615553"/>
          </a:xfrm>
        </p:spPr>
        <p:txBody>
          <a:bodyPr/>
          <a:lstStyle/>
          <a:p>
            <a:r>
              <a:rPr lang="tr-TR" sz="4000" spc="-5" dirty="0">
                <a:solidFill>
                  <a:schemeClr val="accent5">
                    <a:lumMod val="50000"/>
                  </a:schemeClr>
                </a:solidFill>
              </a:rPr>
              <a:t>SQL Server Kurulumu</a:t>
            </a:r>
            <a:endParaRPr lang="tr-TR" sz="4000" dirty="0"/>
          </a:p>
        </p:txBody>
      </p:sp>
      <p:sp>
        <p:nvSpPr>
          <p:cNvPr id="7" name="Dikdörtgen 6"/>
          <p:cNvSpPr/>
          <p:nvPr/>
        </p:nvSpPr>
        <p:spPr>
          <a:xfrm>
            <a:off x="990600" y="1271504"/>
            <a:ext cx="7315200" cy="369332"/>
          </a:xfrm>
          <a:prstGeom prst="rect">
            <a:avLst/>
          </a:prstGeom>
        </p:spPr>
        <p:txBody>
          <a:bodyPr wrap="square">
            <a:spAutoFit/>
          </a:bodyPr>
          <a:lstStyle/>
          <a:p>
            <a:pPr algn="just"/>
            <a:r>
              <a:rPr lang="tr-TR" dirty="0" smtClean="0"/>
              <a:t>Türkçe için dil ayarları.</a:t>
            </a:r>
            <a:endParaRPr lang="tr-TR" dirty="0"/>
          </a:p>
        </p:txBody>
      </p:sp>
    </p:spTree>
    <p:extLst>
      <p:ext uri="{BB962C8B-B14F-4D97-AF65-F5344CB8AC3E}">
        <p14:creationId xmlns:p14="http://schemas.microsoft.com/office/powerpoint/2010/main" val="2527206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9B81F-FDAA-1670-DC30-C99809AC5BE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2458B9A-B849-7207-375B-33CB741AE79F}"/>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67B05A75-9E7F-4D9F-C3D2-58EE45E731F9}"/>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p:cNvPicPr>
            <a:picLocks noChangeAspect="1"/>
          </p:cNvPicPr>
          <p:nvPr/>
        </p:nvPicPr>
        <p:blipFill>
          <a:blip r:embed="rId2"/>
          <a:stretch>
            <a:fillRect/>
          </a:stretch>
        </p:blipFill>
        <p:spPr>
          <a:xfrm>
            <a:off x="1752600" y="1752600"/>
            <a:ext cx="5967070" cy="4267200"/>
          </a:xfrm>
          <a:prstGeom prst="rect">
            <a:avLst/>
          </a:prstGeom>
        </p:spPr>
      </p:pic>
      <p:sp>
        <p:nvSpPr>
          <p:cNvPr id="7" name="Dikdörtgen 6"/>
          <p:cNvSpPr/>
          <p:nvPr/>
        </p:nvSpPr>
        <p:spPr>
          <a:xfrm>
            <a:off x="990600" y="1271504"/>
            <a:ext cx="7315200" cy="369332"/>
          </a:xfrm>
          <a:prstGeom prst="rect">
            <a:avLst/>
          </a:prstGeom>
        </p:spPr>
        <p:txBody>
          <a:bodyPr wrap="square">
            <a:spAutoFit/>
          </a:bodyPr>
          <a:lstStyle/>
          <a:p>
            <a:pPr algn="just"/>
            <a:r>
              <a:rPr lang="tr-TR" dirty="0" smtClean="0"/>
              <a:t>Windows oturum açan kullanıcı ile sunucuya bağlanma ayarı.</a:t>
            </a:r>
            <a:endParaRPr lang="tr-TR" dirty="0"/>
          </a:p>
        </p:txBody>
      </p:sp>
    </p:spTree>
    <p:extLst>
      <p:ext uri="{BB962C8B-B14F-4D97-AF65-F5344CB8AC3E}">
        <p14:creationId xmlns:p14="http://schemas.microsoft.com/office/powerpoint/2010/main" val="2326566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9B81F-FDAA-1670-DC30-C99809AC5BE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2458B9A-B849-7207-375B-33CB741AE79F}"/>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67B05A75-9E7F-4D9F-C3D2-58EE45E731F9}"/>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4" name="Resim 3">
            <a:extLst>
              <a:ext uri="{FF2B5EF4-FFF2-40B4-BE49-F238E27FC236}">
                <a16:creationId xmlns:a16="http://schemas.microsoft.com/office/drawing/2014/main" id="{BBA7121D-975E-2507-D4C3-FEDAB338BB8B}"/>
              </a:ext>
            </a:extLst>
          </p:cNvPr>
          <p:cNvPicPr>
            <a:picLocks noChangeAspect="1"/>
          </p:cNvPicPr>
          <p:nvPr/>
        </p:nvPicPr>
        <p:blipFill rotWithShape="1">
          <a:blip r:embed="rId2"/>
          <a:srcRect l="819"/>
          <a:stretch/>
        </p:blipFill>
        <p:spPr>
          <a:xfrm>
            <a:off x="1447800" y="1752201"/>
            <a:ext cx="6324600" cy="4520089"/>
          </a:xfrm>
          <a:prstGeom prst="rect">
            <a:avLst/>
          </a:prstGeom>
        </p:spPr>
      </p:pic>
      <p:sp>
        <p:nvSpPr>
          <p:cNvPr id="6" name="Dikdörtgen 5"/>
          <p:cNvSpPr/>
          <p:nvPr/>
        </p:nvSpPr>
        <p:spPr>
          <a:xfrm>
            <a:off x="990600" y="1271504"/>
            <a:ext cx="7315200" cy="369332"/>
          </a:xfrm>
          <a:prstGeom prst="rect">
            <a:avLst/>
          </a:prstGeom>
        </p:spPr>
        <p:txBody>
          <a:bodyPr wrap="square">
            <a:spAutoFit/>
          </a:bodyPr>
          <a:lstStyle/>
          <a:p>
            <a:pPr algn="just"/>
            <a:r>
              <a:rPr lang="tr-TR" dirty="0" smtClean="0"/>
              <a:t>Windows oturum açan kullanıcı ile sunucuya bağlanma ayarı.</a:t>
            </a:r>
            <a:endParaRPr lang="tr-TR" dirty="0"/>
          </a:p>
        </p:txBody>
      </p:sp>
    </p:spTree>
    <p:extLst>
      <p:ext uri="{BB962C8B-B14F-4D97-AF65-F5344CB8AC3E}">
        <p14:creationId xmlns:p14="http://schemas.microsoft.com/office/powerpoint/2010/main" val="25101131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8F812-0875-7C7E-97B9-F64326B56F2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643A8A0-0C21-420C-C2A0-C0C595A5EFBB}"/>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9C48C502-BE28-2B84-383C-73DD1222C8B4}"/>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4" name="Resim 3">
            <a:extLst>
              <a:ext uri="{FF2B5EF4-FFF2-40B4-BE49-F238E27FC236}">
                <a16:creationId xmlns:a16="http://schemas.microsoft.com/office/drawing/2014/main" id="{15B1ACCC-F4CB-6E07-A316-58AF04D9ED62}"/>
              </a:ext>
            </a:extLst>
          </p:cNvPr>
          <p:cNvPicPr>
            <a:picLocks noChangeAspect="1"/>
          </p:cNvPicPr>
          <p:nvPr/>
        </p:nvPicPr>
        <p:blipFill rotWithShape="1">
          <a:blip r:embed="rId2"/>
          <a:srcRect b="1094"/>
          <a:stretch/>
        </p:blipFill>
        <p:spPr>
          <a:xfrm>
            <a:off x="1981200" y="1966829"/>
            <a:ext cx="6019800" cy="4287091"/>
          </a:xfrm>
          <a:prstGeom prst="rect">
            <a:avLst/>
          </a:prstGeom>
        </p:spPr>
      </p:pic>
      <p:sp>
        <p:nvSpPr>
          <p:cNvPr id="6" name="Dikdörtgen 5"/>
          <p:cNvSpPr/>
          <p:nvPr/>
        </p:nvSpPr>
        <p:spPr>
          <a:xfrm>
            <a:off x="990600" y="1271504"/>
            <a:ext cx="7315200" cy="646331"/>
          </a:xfrm>
          <a:prstGeom prst="rect">
            <a:avLst/>
          </a:prstGeom>
        </p:spPr>
        <p:txBody>
          <a:bodyPr wrap="square">
            <a:spAutoFit/>
          </a:bodyPr>
          <a:lstStyle/>
          <a:p>
            <a:pPr algn="just"/>
            <a:r>
              <a:rPr lang="tr-TR" dirty="0" smtClean="0"/>
              <a:t>Eğer oturum açan Windows kullanıcısı listelenmemişse </a:t>
            </a:r>
            <a:r>
              <a:rPr lang="tr-TR" dirty="0" err="1" smtClean="0">
                <a:solidFill>
                  <a:srgbClr val="0070C0"/>
                </a:solidFill>
              </a:rPr>
              <a:t>Add</a:t>
            </a:r>
            <a:r>
              <a:rPr lang="tr-TR" dirty="0" smtClean="0">
                <a:solidFill>
                  <a:srgbClr val="0070C0"/>
                </a:solidFill>
              </a:rPr>
              <a:t> </a:t>
            </a:r>
            <a:r>
              <a:rPr lang="tr-TR" dirty="0" err="1" smtClean="0">
                <a:solidFill>
                  <a:srgbClr val="0070C0"/>
                </a:solidFill>
              </a:rPr>
              <a:t>Current</a:t>
            </a:r>
            <a:r>
              <a:rPr lang="tr-TR" dirty="0" smtClean="0">
                <a:solidFill>
                  <a:srgbClr val="0070C0"/>
                </a:solidFill>
              </a:rPr>
              <a:t> User </a:t>
            </a:r>
            <a:r>
              <a:rPr lang="tr-TR" dirty="0" smtClean="0"/>
              <a:t>butonuna tıklayarak ekleyebiliriz.</a:t>
            </a:r>
            <a:endParaRPr lang="tr-TR" dirty="0"/>
          </a:p>
        </p:txBody>
      </p:sp>
    </p:spTree>
    <p:extLst>
      <p:ext uri="{BB962C8B-B14F-4D97-AF65-F5344CB8AC3E}">
        <p14:creationId xmlns:p14="http://schemas.microsoft.com/office/powerpoint/2010/main" val="8311398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922EE-CECE-817F-DB9B-506816EF02D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8C2A49A-C7EB-772C-E1D9-E8F86432B0CA}"/>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Diğer Kullanıcıları Ekleme</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6D678FBD-D6E5-AF5A-8F3E-C6179C7CBD2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a:extLst>
              <a:ext uri="{FF2B5EF4-FFF2-40B4-BE49-F238E27FC236}">
                <a16:creationId xmlns:a16="http://schemas.microsoft.com/office/drawing/2014/main" id="{A6ABD312-2FF2-8E92-77E5-3356689B53FC}"/>
              </a:ext>
            </a:extLst>
          </p:cNvPr>
          <p:cNvPicPr>
            <a:picLocks noChangeAspect="1"/>
          </p:cNvPicPr>
          <p:nvPr/>
        </p:nvPicPr>
        <p:blipFill>
          <a:blip r:embed="rId2"/>
          <a:stretch>
            <a:fillRect/>
          </a:stretch>
        </p:blipFill>
        <p:spPr>
          <a:xfrm>
            <a:off x="1981200" y="1905000"/>
            <a:ext cx="5631328" cy="4424615"/>
          </a:xfrm>
          <a:prstGeom prst="rect">
            <a:avLst/>
          </a:prstGeom>
        </p:spPr>
      </p:pic>
      <p:sp>
        <p:nvSpPr>
          <p:cNvPr id="7" name="Dikdörtgen 6"/>
          <p:cNvSpPr/>
          <p:nvPr/>
        </p:nvSpPr>
        <p:spPr>
          <a:xfrm>
            <a:off x="990600" y="1271504"/>
            <a:ext cx="7315200" cy="646331"/>
          </a:xfrm>
          <a:prstGeom prst="rect">
            <a:avLst/>
          </a:prstGeom>
        </p:spPr>
        <p:txBody>
          <a:bodyPr wrap="square">
            <a:spAutoFit/>
          </a:bodyPr>
          <a:lstStyle/>
          <a:p>
            <a:pPr algn="just"/>
            <a:r>
              <a:rPr lang="tr-TR" dirty="0" smtClean="0"/>
              <a:t>Diğer Windows kullanıcılarını da eklemek için </a:t>
            </a:r>
            <a:r>
              <a:rPr lang="tr-TR" dirty="0" err="1" smtClean="0">
                <a:solidFill>
                  <a:srgbClr val="0070C0"/>
                </a:solidFill>
              </a:rPr>
              <a:t>Add</a:t>
            </a:r>
            <a:r>
              <a:rPr lang="tr-TR" dirty="0" smtClean="0">
                <a:solidFill>
                  <a:srgbClr val="0070C0"/>
                </a:solidFill>
              </a:rPr>
              <a:t>.. </a:t>
            </a:r>
            <a:r>
              <a:rPr lang="tr-TR" dirty="0" smtClean="0"/>
              <a:t>butonuna tıklayarak ekleyebiliriz.</a:t>
            </a:r>
            <a:endParaRPr lang="tr-TR" dirty="0"/>
          </a:p>
        </p:txBody>
      </p:sp>
    </p:spTree>
    <p:extLst>
      <p:ext uri="{BB962C8B-B14F-4D97-AF65-F5344CB8AC3E}">
        <p14:creationId xmlns:p14="http://schemas.microsoft.com/office/powerpoint/2010/main" val="10864138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8F2D-4A56-6FCB-66E8-01734280CC4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A30B721-13CE-2884-3EBF-04B0247CA34E}"/>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Diğer Kullanıcıları Ekleme</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CC73C143-7AFF-EA63-2B77-8D05D726E59C}"/>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4" name="Resim 3">
            <a:extLst>
              <a:ext uri="{FF2B5EF4-FFF2-40B4-BE49-F238E27FC236}">
                <a16:creationId xmlns:a16="http://schemas.microsoft.com/office/drawing/2014/main" id="{70B5EB7E-3585-6B49-F9FB-1F0ACD69CBD6}"/>
              </a:ext>
            </a:extLst>
          </p:cNvPr>
          <p:cNvPicPr>
            <a:picLocks noChangeAspect="1"/>
          </p:cNvPicPr>
          <p:nvPr/>
        </p:nvPicPr>
        <p:blipFill>
          <a:blip r:embed="rId2"/>
          <a:stretch>
            <a:fillRect/>
          </a:stretch>
        </p:blipFill>
        <p:spPr>
          <a:xfrm>
            <a:off x="1600200" y="2003854"/>
            <a:ext cx="6439458" cy="3810330"/>
          </a:xfrm>
          <a:prstGeom prst="rect">
            <a:avLst/>
          </a:prstGeom>
        </p:spPr>
      </p:pic>
      <p:sp>
        <p:nvSpPr>
          <p:cNvPr id="6" name="Dikdörtgen 5"/>
          <p:cNvSpPr/>
          <p:nvPr/>
        </p:nvSpPr>
        <p:spPr>
          <a:xfrm>
            <a:off x="990600" y="1271504"/>
            <a:ext cx="7315200" cy="646331"/>
          </a:xfrm>
          <a:prstGeom prst="rect">
            <a:avLst/>
          </a:prstGeom>
        </p:spPr>
        <p:txBody>
          <a:bodyPr wrap="square">
            <a:spAutoFit/>
          </a:bodyPr>
          <a:lstStyle/>
          <a:p>
            <a:pPr algn="just"/>
            <a:r>
              <a:rPr lang="tr-TR" dirty="0" smtClean="0"/>
              <a:t>Diğer Windows kullanıcılarını görmek için </a:t>
            </a:r>
            <a:r>
              <a:rPr lang="tr-TR" dirty="0" err="1" smtClean="0">
                <a:solidFill>
                  <a:srgbClr val="0070C0"/>
                </a:solidFill>
              </a:rPr>
              <a:t>Addvanced</a:t>
            </a:r>
            <a:r>
              <a:rPr lang="tr-TR" dirty="0" smtClean="0">
                <a:solidFill>
                  <a:srgbClr val="0070C0"/>
                </a:solidFill>
              </a:rPr>
              <a:t>… </a:t>
            </a:r>
            <a:r>
              <a:rPr lang="tr-TR" dirty="0" smtClean="0"/>
              <a:t>butonuna tıklayarak görebiliriz.</a:t>
            </a:r>
            <a:endParaRPr lang="tr-TR" dirty="0"/>
          </a:p>
        </p:txBody>
      </p:sp>
    </p:spTree>
    <p:extLst>
      <p:ext uri="{BB962C8B-B14F-4D97-AF65-F5344CB8AC3E}">
        <p14:creationId xmlns:p14="http://schemas.microsoft.com/office/powerpoint/2010/main" val="21848334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Eğitmen Hakkında</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457200" y="1299960"/>
            <a:ext cx="7848600" cy="338554"/>
          </a:xfrm>
          <a:prstGeom prst="rect">
            <a:avLst/>
          </a:prstGeom>
          <a:noFill/>
        </p:spPr>
        <p:txBody>
          <a:bodyPr wrap="square" rtlCol="0">
            <a:spAutoFit/>
          </a:bodyPr>
          <a:lstStyle/>
          <a:p>
            <a:pPr algn="just"/>
            <a:r>
              <a:rPr lang="tr-TR" sz="1600" dirty="0"/>
              <a:t>https://</a:t>
            </a:r>
            <a:r>
              <a:rPr lang="tr-TR" sz="1600" dirty="0" smtClean="0"/>
              <a:t>ankara.ozelders.com/ders-veren/bilisim-teknolojileri-ogretmeni-adem-a-378314</a:t>
            </a:r>
            <a:endParaRPr lang="tr-TR" sz="1600" dirty="0"/>
          </a:p>
        </p:txBody>
      </p:sp>
      <p:pic>
        <p:nvPicPr>
          <p:cNvPr id="4" name="Resim 3"/>
          <p:cNvPicPr>
            <a:picLocks noChangeAspect="1"/>
          </p:cNvPicPr>
          <p:nvPr/>
        </p:nvPicPr>
        <p:blipFill>
          <a:blip r:embed="rId2"/>
          <a:stretch>
            <a:fillRect/>
          </a:stretch>
        </p:blipFill>
        <p:spPr>
          <a:xfrm>
            <a:off x="1143000" y="1842763"/>
            <a:ext cx="6868164" cy="4278743"/>
          </a:xfrm>
          <a:prstGeom prst="rect">
            <a:avLst/>
          </a:prstGeom>
        </p:spPr>
      </p:pic>
    </p:spTree>
    <p:extLst>
      <p:ext uri="{BB962C8B-B14F-4D97-AF65-F5344CB8AC3E}">
        <p14:creationId xmlns:p14="http://schemas.microsoft.com/office/powerpoint/2010/main" val="12310940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D597E-AA75-FE3C-B798-2DF1E469742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03DF2EF-8DAB-53F4-DE58-3381C661DE62}"/>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Diğer Kullanıcıları Ekleme</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343AACAB-67B0-47E7-8413-573C8CB323F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a:extLst>
              <a:ext uri="{FF2B5EF4-FFF2-40B4-BE49-F238E27FC236}">
                <a16:creationId xmlns:a16="http://schemas.microsoft.com/office/drawing/2014/main" id="{F7E0AFFB-5DD7-40CD-E3AD-63A38ECAC573}"/>
              </a:ext>
            </a:extLst>
          </p:cNvPr>
          <p:cNvPicPr>
            <a:picLocks noChangeAspect="1"/>
          </p:cNvPicPr>
          <p:nvPr/>
        </p:nvPicPr>
        <p:blipFill>
          <a:blip r:embed="rId2"/>
          <a:stretch>
            <a:fillRect/>
          </a:stretch>
        </p:blipFill>
        <p:spPr>
          <a:xfrm>
            <a:off x="2613490" y="1679479"/>
            <a:ext cx="3917019" cy="4496190"/>
          </a:xfrm>
          <a:prstGeom prst="rect">
            <a:avLst/>
          </a:prstGeom>
        </p:spPr>
      </p:pic>
      <p:sp>
        <p:nvSpPr>
          <p:cNvPr id="7" name="Dikdörtgen 6"/>
          <p:cNvSpPr/>
          <p:nvPr/>
        </p:nvSpPr>
        <p:spPr>
          <a:xfrm>
            <a:off x="990600" y="1271504"/>
            <a:ext cx="7315200" cy="369332"/>
          </a:xfrm>
          <a:prstGeom prst="rect">
            <a:avLst/>
          </a:prstGeom>
        </p:spPr>
        <p:txBody>
          <a:bodyPr wrap="square">
            <a:spAutoFit/>
          </a:bodyPr>
          <a:lstStyle/>
          <a:p>
            <a:pPr algn="just"/>
            <a:r>
              <a:rPr lang="tr-TR" dirty="0" smtClean="0"/>
              <a:t>Kullanıcıları seçelim.</a:t>
            </a:r>
            <a:endParaRPr lang="tr-TR" dirty="0"/>
          </a:p>
        </p:txBody>
      </p:sp>
    </p:spTree>
    <p:extLst>
      <p:ext uri="{BB962C8B-B14F-4D97-AF65-F5344CB8AC3E}">
        <p14:creationId xmlns:p14="http://schemas.microsoft.com/office/powerpoint/2010/main" val="20890842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9B81F-FDAA-1670-DC30-C99809AC5BE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2458B9A-B849-7207-375B-33CB741AE79F}"/>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67B05A75-9E7F-4D9F-C3D2-58EE45E731F9}"/>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7" name="Dikdörtgen 6"/>
          <p:cNvSpPr/>
          <p:nvPr/>
        </p:nvSpPr>
        <p:spPr>
          <a:xfrm>
            <a:off x="990600" y="1271504"/>
            <a:ext cx="7315200" cy="646331"/>
          </a:xfrm>
          <a:prstGeom prst="rect">
            <a:avLst/>
          </a:prstGeom>
        </p:spPr>
        <p:txBody>
          <a:bodyPr wrap="square">
            <a:spAutoFit/>
          </a:bodyPr>
          <a:lstStyle/>
          <a:p>
            <a:pPr algn="just"/>
            <a:r>
              <a:rPr lang="tr-TR" dirty="0" smtClean="0"/>
              <a:t>Windows oturum açan kullanıcı ya da  SQL kullanıcı adı ve şifresiyle sunucuya bağlanma ayarı.</a:t>
            </a:r>
            <a:endParaRPr lang="tr-TR" dirty="0"/>
          </a:p>
        </p:txBody>
      </p:sp>
      <p:pic>
        <p:nvPicPr>
          <p:cNvPr id="3" name="Resim 2"/>
          <p:cNvPicPr>
            <a:picLocks noChangeAspect="1"/>
          </p:cNvPicPr>
          <p:nvPr/>
        </p:nvPicPr>
        <p:blipFill>
          <a:blip r:embed="rId2"/>
          <a:stretch>
            <a:fillRect/>
          </a:stretch>
        </p:blipFill>
        <p:spPr>
          <a:xfrm>
            <a:off x="1981200" y="2133600"/>
            <a:ext cx="5566635" cy="3980839"/>
          </a:xfrm>
          <a:prstGeom prst="rect">
            <a:avLst/>
          </a:prstGeom>
        </p:spPr>
      </p:pic>
    </p:spTree>
    <p:extLst>
      <p:ext uri="{BB962C8B-B14F-4D97-AF65-F5344CB8AC3E}">
        <p14:creationId xmlns:p14="http://schemas.microsoft.com/office/powerpoint/2010/main" val="39643664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6C10E-BB28-F989-18D2-A7A11B6B064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EED113F-6416-7389-90B8-7CD870CCF052}"/>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B7DFD761-829B-5CEC-9972-366E5D08D97F}"/>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a:extLst>
              <a:ext uri="{FF2B5EF4-FFF2-40B4-BE49-F238E27FC236}">
                <a16:creationId xmlns:a16="http://schemas.microsoft.com/office/drawing/2014/main" id="{98E9471F-2138-4DE1-AF88-04AA314CC66D}"/>
              </a:ext>
            </a:extLst>
          </p:cNvPr>
          <p:cNvPicPr>
            <a:picLocks noChangeAspect="1"/>
          </p:cNvPicPr>
          <p:nvPr/>
        </p:nvPicPr>
        <p:blipFill rotWithShape="1">
          <a:blip r:embed="rId2"/>
          <a:srcRect r="862" b="949"/>
          <a:stretch/>
        </p:blipFill>
        <p:spPr>
          <a:xfrm>
            <a:off x="1676400" y="1948315"/>
            <a:ext cx="6149480" cy="4376267"/>
          </a:xfrm>
          <a:prstGeom prst="rect">
            <a:avLst/>
          </a:prstGeom>
        </p:spPr>
      </p:pic>
      <p:sp>
        <p:nvSpPr>
          <p:cNvPr id="7" name="Dikdörtgen 6"/>
          <p:cNvSpPr/>
          <p:nvPr/>
        </p:nvSpPr>
        <p:spPr>
          <a:xfrm>
            <a:off x="762000" y="1271504"/>
            <a:ext cx="7848600" cy="646331"/>
          </a:xfrm>
          <a:prstGeom prst="rect">
            <a:avLst/>
          </a:prstGeom>
        </p:spPr>
        <p:txBody>
          <a:bodyPr wrap="square">
            <a:spAutoFit/>
          </a:bodyPr>
          <a:lstStyle/>
          <a:p>
            <a:pPr algn="just"/>
            <a:r>
              <a:rPr lang="tr-TR" dirty="0" smtClean="0"/>
              <a:t>Hem Windows oturum açan kullanıcı ile hem de SQL kullanıcı adı ve şifresiyle sunucuya bağlanma ayarı.</a:t>
            </a:r>
            <a:endParaRPr lang="tr-TR" dirty="0"/>
          </a:p>
        </p:txBody>
      </p:sp>
    </p:spTree>
    <p:extLst>
      <p:ext uri="{BB962C8B-B14F-4D97-AF65-F5344CB8AC3E}">
        <p14:creationId xmlns:p14="http://schemas.microsoft.com/office/powerpoint/2010/main" val="36682333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8F812-0875-7C7E-97B9-F64326B56F2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643A8A0-0C21-420C-C2A0-C0C595A5EFBB}"/>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9C48C502-BE28-2B84-383C-73DD1222C8B4}"/>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4" name="Resim 3"/>
          <p:cNvPicPr>
            <a:picLocks noChangeAspect="1"/>
          </p:cNvPicPr>
          <p:nvPr/>
        </p:nvPicPr>
        <p:blipFill>
          <a:blip r:embed="rId2"/>
          <a:stretch>
            <a:fillRect/>
          </a:stretch>
        </p:blipFill>
        <p:spPr>
          <a:xfrm>
            <a:off x="1828800" y="1981200"/>
            <a:ext cx="6043184" cy="4322555"/>
          </a:xfrm>
          <a:prstGeom prst="rect">
            <a:avLst/>
          </a:prstGeom>
        </p:spPr>
      </p:pic>
      <p:sp>
        <p:nvSpPr>
          <p:cNvPr id="6" name="Dikdörtgen 5"/>
          <p:cNvSpPr/>
          <p:nvPr/>
        </p:nvSpPr>
        <p:spPr>
          <a:xfrm>
            <a:off x="762000" y="1271504"/>
            <a:ext cx="7848600" cy="646331"/>
          </a:xfrm>
          <a:prstGeom prst="rect">
            <a:avLst/>
          </a:prstGeom>
        </p:spPr>
        <p:txBody>
          <a:bodyPr wrap="square">
            <a:spAutoFit/>
          </a:bodyPr>
          <a:lstStyle/>
          <a:p>
            <a:pPr algn="just"/>
            <a:r>
              <a:rPr lang="tr-TR" dirty="0" smtClean="0"/>
              <a:t>Hem Windows oturum açan kullanıcı ile hem de SQL kullanıcı adı ve şifresiyle sunucuya bağlanma ayarı.</a:t>
            </a:r>
            <a:endParaRPr lang="tr-TR" dirty="0"/>
          </a:p>
        </p:txBody>
      </p:sp>
    </p:spTree>
    <p:extLst>
      <p:ext uri="{BB962C8B-B14F-4D97-AF65-F5344CB8AC3E}">
        <p14:creationId xmlns:p14="http://schemas.microsoft.com/office/powerpoint/2010/main" val="17183786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8F812-0875-7C7E-97B9-F64326B56F2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643A8A0-0C21-420C-C2A0-C0C595A5EFBB}"/>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9C48C502-BE28-2B84-383C-73DD1222C8B4}"/>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3" name="Resim 2"/>
          <p:cNvPicPr>
            <a:picLocks noChangeAspect="1"/>
          </p:cNvPicPr>
          <p:nvPr/>
        </p:nvPicPr>
        <p:blipFill>
          <a:blip r:embed="rId2"/>
          <a:stretch>
            <a:fillRect/>
          </a:stretch>
        </p:blipFill>
        <p:spPr>
          <a:xfrm>
            <a:off x="1447800" y="1752600"/>
            <a:ext cx="6324600" cy="4523846"/>
          </a:xfrm>
          <a:prstGeom prst="rect">
            <a:avLst/>
          </a:prstGeom>
        </p:spPr>
      </p:pic>
      <p:sp>
        <p:nvSpPr>
          <p:cNvPr id="6" name="Dikdörtgen 5"/>
          <p:cNvSpPr/>
          <p:nvPr/>
        </p:nvSpPr>
        <p:spPr>
          <a:xfrm>
            <a:off x="990600" y="1271504"/>
            <a:ext cx="7315200" cy="369332"/>
          </a:xfrm>
          <a:prstGeom prst="rect">
            <a:avLst/>
          </a:prstGeom>
        </p:spPr>
        <p:txBody>
          <a:bodyPr wrap="square">
            <a:spAutoFit/>
          </a:bodyPr>
          <a:lstStyle/>
          <a:p>
            <a:pPr algn="just"/>
            <a:r>
              <a:rPr lang="tr-TR" dirty="0" smtClean="0"/>
              <a:t>Kuruluma devam edelim…</a:t>
            </a:r>
            <a:endParaRPr lang="tr-TR" dirty="0"/>
          </a:p>
        </p:txBody>
      </p:sp>
    </p:spTree>
    <p:extLst>
      <p:ext uri="{BB962C8B-B14F-4D97-AF65-F5344CB8AC3E}">
        <p14:creationId xmlns:p14="http://schemas.microsoft.com/office/powerpoint/2010/main" val="19060456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8F812-0875-7C7E-97B9-F64326B56F2B}"/>
            </a:ext>
          </a:extLst>
        </p:cNvPr>
        <p:cNvGrpSpPr/>
        <p:nvPr/>
      </p:nvGrpSpPr>
      <p:grpSpPr>
        <a:xfrm>
          <a:off x="0" y="0"/>
          <a:ext cx="0" cy="0"/>
          <a:chOff x="0" y="0"/>
          <a:chExt cx="0" cy="0"/>
        </a:xfrm>
      </p:grpSpPr>
      <p:sp>
        <p:nvSpPr>
          <p:cNvPr id="5" name="Altbilgi Yer Tutucusu 4">
            <a:extLst>
              <a:ext uri="{FF2B5EF4-FFF2-40B4-BE49-F238E27FC236}">
                <a16:creationId xmlns:a16="http://schemas.microsoft.com/office/drawing/2014/main" id="{9C48C502-BE28-2B84-383C-73DD1222C8B4}"/>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4" name="Resim 3"/>
          <p:cNvPicPr>
            <a:picLocks noChangeAspect="1"/>
          </p:cNvPicPr>
          <p:nvPr/>
        </p:nvPicPr>
        <p:blipFill>
          <a:blip r:embed="rId2"/>
          <a:stretch>
            <a:fillRect/>
          </a:stretch>
        </p:blipFill>
        <p:spPr>
          <a:xfrm>
            <a:off x="1143000" y="1741155"/>
            <a:ext cx="6476572" cy="4632548"/>
          </a:xfrm>
          <a:prstGeom prst="rect">
            <a:avLst/>
          </a:prstGeom>
        </p:spPr>
      </p:pic>
      <p:sp>
        <p:nvSpPr>
          <p:cNvPr id="6" name="object 2">
            <a:extLst>
              <a:ext uri="{FF2B5EF4-FFF2-40B4-BE49-F238E27FC236}">
                <a16:creationId xmlns:a16="http://schemas.microsoft.com/office/drawing/2014/main" id="{9643A8A0-0C21-420C-C2A0-C0C595A5EFBB}"/>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7" name="Dikdörtgen 6"/>
          <p:cNvSpPr/>
          <p:nvPr/>
        </p:nvSpPr>
        <p:spPr>
          <a:xfrm>
            <a:off x="990600" y="1271504"/>
            <a:ext cx="7315200" cy="369332"/>
          </a:xfrm>
          <a:prstGeom prst="rect">
            <a:avLst/>
          </a:prstGeom>
        </p:spPr>
        <p:txBody>
          <a:bodyPr wrap="square">
            <a:spAutoFit/>
          </a:bodyPr>
          <a:lstStyle/>
          <a:p>
            <a:pPr algn="just"/>
            <a:r>
              <a:rPr lang="tr-TR" dirty="0" smtClean="0"/>
              <a:t>Kuruluma devam edelim…</a:t>
            </a:r>
            <a:endParaRPr lang="tr-TR" dirty="0"/>
          </a:p>
        </p:txBody>
      </p:sp>
    </p:spTree>
    <p:extLst>
      <p:ext uri="{BB962C8B-B14F-4D97-AF65-F5344CB8AC3E}">
        <p14:creationId xmlns:p14="http://schemas.microsoft.com/office/powerpoint/2010/main" val="34505816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8F812-0875-7C7E-97B9-F64326B56F2B}"/>
            </a:ext>
          </a:extLst>
        </p:cNvPr>
        <p:cNvGrpSpPr/>
        <p:nvPr/>
      </p:nvGrpSpPr>
      <p:grpSpPr>
        <a:xfrm>
          <a:off x="0" y="0"/>
          <a:ext cx="0" cy="0"/>
          <a:chOff x="0" y="0"/>
          <a:chExt cx="0" cy="0"/>
        </a:xfrm>
      </p:grpSpPr>
      <p:sp>
        <p:nvSpPr>
          <p:cNvPr id="5" name="Altbilgi Yer Tutucusu 4">
            <a:extLst>
              <a:ext uri="{FF2B5EF4-FFF2-40B4-BE49-F238E27FC236}">
                <a16:creationId xmlns:a16="http://schemas.microsoft.com/office/drawing/2014/main" id="{9C48C502-BE28-2B84-383C-73DD1222C8B4}"/>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3" name="Resim 2"/>
          <p:cNvPicPr>
            <a:picLocks noChangeAspect="1"/>
          </p:cNvPicPr>
          <p:nvPr/>
        </p:nvPicPr>
        <p:blipFill>
          <a:blip r:embed="rId2"/>
          <a:stretch>
            <a:fillRect/>
          </a:stretch>
        </p:blipFill>
        <p:spPr>
          <a:xfrm>
            <a:off x="1676400" y="1905000"/>
            <a:ext cx="6171772" cy="4414531"/>
          </a:xfrm>
          <a:prstGeom prst="rect">
            <a:avLst/>
          </a:prstGeom>
        </p:spPr>
      </p:pic>
      <p:sp>
        <p:nvSpPr>
          <p:cNvPr id="6" name="object 2">
            <a:extLst>
              <a:ext uri="{FF2B5EF4-FFF2-40B4-BE49-F238E27FC236}">
                <a16:creationId xmlns:a16="http://schemas.microsoft.com/office/drawing/2014/main" id="{9643A8A0-0C21-420C-C2A0-C0C595A5EFBB}"/>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7" name="Dikdörtgen 6"/>
          <p:cNvSpPr/>
          <p:nvPr/>
        </p:nvSpPr>
        <p:spPr>
          <a:xfrm>
            <a:off x="990600" y="1271504"/>
            <a:ext cx="7315200" cy="369332"/>
          </a:xfrm>
          <a:prstGeom prst="rect">
            <a:avLst/>
          </a:prstGeom>
        </p:spPr>
        <p:txBody>
          <a:bodyPr wrap="square">
            <a:spAutoFit/>
          </a:bodyPr>
          <a:lstStyle/>
          <a:p>
            <a:pPr algn="just"/>
            <a:r>
              <a:rPr lang="tr-TR" dirty="0" smtClean="0"/>
              <a:t>Kuruluma devam edelim…</a:t>
            </a:r>
            <a:endParaRPr lang="tr-TR" dirty="0"/>
          </a:p>
        </p:txBody>
      </p:sp>
    </p:spTree>
    <p:extLst>
      <p:ext uri="{BB962C8B-B14F-4D97-AF65-F5344CB8AC3E}">
        <p14:creationId xmlns:p14="http://schemas.microsoft.com/office/powerpoint/2010/main" val="26167415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5790" y="821553"/>
            <a:ext cx="8115300" cy="443070"/>
          </a:xfrm>
          <a:prstGeom prst="rect">
            <a:avLst/>
          </a:prstGeom>
        </p:spPr>
        <p:txBody>
          <a:bodyPr vert="horz" wrap="square" lIns="0" tIns="12065" rIns="0" bIns="0" rtlCol="0">
            <a:spAutoFit/>
          </a:bodyPr>
          <a:lstStyle/>
          <a:p>
            <a:pPr marL="12700">
              <a:lnSpc>
                <a:spcPct val="100000"/>
              </a:lnSpc>
              <a:spcBef>
                <a:spcPts val="95"/>
              </a:spcBef>
            </a:pPr>
            <a:r>
              <a:rPr lang="tr-TR" sz="2800" spc="-5" dirty="0" smtClean="0">
                <a:solidFill>
                  <a:schemeClr val="accent5">
                    <a:lumMod val="50000"/>
                  </a:schemeClr>
                </a:solidFill>
              </a:rPr>
              <a:t>SQL Server Management </a:t>
            </a:r>
            <a:r>
              <a:rPr lang="tr-TR" sz="2800" spc="-5" dirty="0" err="1" smtClean="0">
                <a:solidFill>
                  <a:schemeClr val="accent5">
                    <a:lumMod val="50000"/>
                  </a:schemeClr>
                </a:solidFill>
              </a:rPr>
              <a:t>Studio</a:t>
            </a:r>
            <a:r>
              <a:rPr lang="tr-TR" sz="2800" spc="-5" dirty="0" smtClean="0">
                <a:solidFill>
                  <a:schemeClr val="accent5">
                    <a:lumMod val="50000"/>
                  </a:schemeClr>
                </a:solidFill>
              </a:rPr>
              <a:t> (SSMS) Kurulumu </a:t>
            </a:r>
            <a:endParaRPr sz="28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47700" y="1295400"/>
            <a:ext cx="7848600" cy="400110"/>
          </a:xfrm>
          <a:prstGeom prst="rect">
            <a:avLst/>
          </a:prstGeom>
          <a:noFill/>
        </p:spPr>
        <p:txBody>
          <a:bodyPr wrap="square" rtlCol="0">
            <a:spAutoFit/>
          </a:bodyPr>
          <a:lstStyle/>
          <a:p>
            <a:pPr algn="just"/>
            <a:r>
              <a:rPr lang="tr-TR" sz="2000" dirty="0" smtClean="0"/>
              <a:t>Arama motoruna </a:t>
            </a:r>
            <a:r>
              <a:rPr lang="tr-TR" sz="2000" dirty="0" err="1" smtClean="0">
                <a:solidFill>
                  <a:srgbClr val="0070C0"/>
                </a:solidFill>
              </a:rPr>
              <a:t>Sql</a:t>
            </a:r>
            <a:r>
              <a:rPr lang="tr-TR" sz="2000" dirty="0" smtClean="0">
                <a:solidFill>
                  <a:srgbClr val="0070C0"/>
                </a:solidFill>
              </a:rPr>
              <a:t> Server </a:t>
            </a:r>
            <a:r>
              <a:rPr lang="tr-TR" sz="2000" dirty="0" err="1" smtClean="0">
                <a:solidFill>
                  <a:srgbClr val="0070C0"/>
                </a:solidFill>
              </a:rPr>
              <a:t>management</a:t>
            </a:r>
            <a:r>
              <a:rPr lang="tr-TR" sz="2000" dirty="0" smtClean="0">
                <a:solidFill>
                  <a:srgbClr val="0070C0"/>
                </a:solidFill>
              </a:rPr>
              <a:t> </a:t>
            </a:r>
            <a:r>
              <a:rPr lang="tr-TR" sz="2000" dirty="0" err="1" smtClean="0">
                <a:solidFill>
                  <a:srgbClr val="0070C0"/>
                </a:solidFill>
              </a:rPr>
              <a:t>studio</a:t>
            </a:r>
            <a:r>
              <a:rPr lang="tr-TR" sz="2000" dirty="0" smtClean="0">
                <a:solidFill>
                  <a:srgbClr val="0070C0"/>
                </a:solidFill>
              </a:rPr>
              <a:t> </a:t>
            </a:r>
            <a:r>
              <a:rPr lang="tr-TR" sz="2000" dirty="0" smtClean="0"/>
              <a:t>yazalım.</a:t>
            </a:r>
            <a:endParaRPr lang="tr-TR" sz="2000" dirty="0"/>
          </a:p>
        </p:txBody>
      </p:sp>
      <p:pic>
        <p:nvPicPr>
          <p:cNvPr id="3" name="Resim 2"/>
          <p:cNvPicPr>
            <a:picLocks noChangeAspect="1"/>
          </p:cNvPicPr>
          <p:nvPr/>
        </p:nvPicPr>
        <p:blipFill>
          <a:blip r:embed="rId2"/>
          <a:stretch>
            <a:fillRect/>
          </a:stretch>
        </p:blipFill>
        <p:spPr>
          <a:xfrm>
            <a:off x="1188547" y="1757065"/>
            <a:ext cx="6766905" cy="4639407"/>
          </a:xfrm>
          <a:prstGeom prst="rect">
            <a:avLst/>
          </a:prstGeom>
        </p:spPr>
      </p:pic>
    </p:spTree>
    <p:extLst>
      <p:ext uri="{BB962C8B-B14F-4D97-AF65-F5344CB8AC3E}">
        <p14:creationId xmlns:p14="http://schemas.microsoft.com/office/powerpoint/2010/main" val="15820032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SSMS Kurulumu</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47700" y="1295400"/>
            <a:ext cx="7848600" cy="400110"/>
          </a:xfrm>
          <a:prstGeom prst="rect">
            <a:avLst/>
          </a:prstGeom>
          <a:noFill/>
        </p:spPr>
        <p:txBody>
          <a:bodyPr wrap="square" rtlCol="0">
            <a:spAutoFit/>
          </a:bodyPr>
          <a:lstStyle/>
          <a:p>
            <a:pPr algn="just"/>
            <a:r>
              <a:rPr lang="tr-TR" sz="2000" dirty="0" smtClean="0"/>
              <a:t>İlk linki tıklayalım.</a:t>
            </a:r>
            <a:endParaRPr lang="tr-TR" sz="2000" dirty="0"/>
          </a:p>
        </p:txBody>
      </p:sp>
      <p:pic>
        <p:nvPicPr>
          <p:cNvPr id="4" name="Resim 3"/>
          <p:cNvPicPr>
            <a:picLocks noChangeAspect="1"/>
          </p:cNvPicPr>
          <p:nvPr/>
        </p:nvPicPr>
        <p:blipFill>
          <a:blip r:embed="rId2"/>
          <a:stretch>
            <a:fillRect/>
          </a:stretch>
        </p:blipFill>
        <p:spPr>
          <a:xfrm>
            <a:off x="1371600" y="1706120"/>
            <a:ext cx="6477000" cy="4440647"/>
          </a:xfrm>
          <a:prstGeom prst="rect">
            <a:avLst/>
          </a:prstGeom>
        </p:spPr>
      </p:pic>
    </p:spTree>
    <p:extLst>
      <p:ext uri="{BB962C8B-B14F-4D97-AF65-F5344CB8AC3E}">
        <p14:creationId xmlns:p14="http://schemas.microsoft.com/office/powerpoint/2010/main" val="38666929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SSMS Kurulumu</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47700" y="1295400"/>
            <a:ext cx="7848600" cy="400110"/>
          </a:xfrm>
          <a:prstGeom prst="rect">
            <a:avLst/>
          </a:prstGeom>
          <a:noFill/>
        </p:spPr>
        <p:txBody>
          <a:bodyPr wrap="square" rtlCol="0">
            <a:spAutoFit/>
          </a:bodyPr>
          <a:lstStyle/>
          <a:p>
            <a:pPr algn="just"/>
            <a:r>
              <a:rPr lang="tr-TR" sz="2000" dirty="0" smtClean="0"/>
              <a:t>Açılan sayfadan </a:t>
            </a:r>
            <a:r>
              <a:rPr lang="tr-TR" sz="2000" dirty="0" smtClean="0">
                <a:solidFill>
                  <a:srgbClr val="0070C0"/>
                </a:solidFill>
              </a:rPr>
              <a:t>SSMS</a:t>
            </a:r>
            <a:r>
              <a:rPr lang="tr-TR" sz="2000" dirty="0" smtClean="0"/>
              <a:t> indirelim.</a:t>
            </a:r>
            <a:endParaRPr lang="tr-TR" sz="2000" dirty="0"/>
          </a:p>
        </p:txBody>
      </p:sp>
      <p:pic>
        <p:nvPicPr>
          <p:cNvPr id="3" name="Resim 2"/>
          <p:cNvPicPr>
            <a:picLocks noChangeAspect="1"/>
          </p:cNvPicPr>
          <p:nvPr/>
        </p:nvPicPr>
        <p:blipFill>
          <a:blip r:embed="rId2"/>
          <a:stretch>
            <a:fillRect/>
          </a:stretch>
        </p:blipFill>
        <p:spPr>
          <a:xfrm>
            <a:off x="3048000" y="1695510"/>
            <a:ext cx="4084204" cy="4542006"/>
          </a:xfrm>
          <a:prstGeom prst="rect">
            <a:avLst/>
          </a:prstGeom>
        </p:spPr>
      </p:pic>
    </p:spTree>
    <p:extLst>
      <p:ext uri="{BB962C8B-B14F-4D97-AF65-F5344CB8AC3E}">
        <p14:creationId xmlns:p14="http://schemas.microsoft.com/office/powerpoint/2010/main" val="4178820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Eğitmen Hakkında</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09600" y="1299960"/>
            <a:ext cx="7696200" cy="338554"/>
          </a:xfrm>
          <a:prstGeom prst="rect">
            <a:avLst/>
          </a:prstGeom>
          <a:noFill/>
        </p:spPr>
        <p:txBody>
          <a:bodyPr wrap="square" rtlCol="0">
            <a:spAutoFit/>
          </a:bodyPr>
          <a:lstStyle/>
          <a:p>
            <a:pPr algn="just"/>
            <a:r>
              <a:rPr lang="tr-TR" sz="1600" dirty="0"/>
              <a:t>https://github.com/ademakkus</a:t>
            </a:r>
          </a:p>
        </p:txBody>
      </p:sp>
      <p:pic>
        <p:nvPicPr>
          <p:cNvPr id="3" name="Resim 2"/>
          <p:cNvPicPr>
            <a:picLocks noChangeAspect="1"/>
          </p:cNvPicPr>
          <p:nvPr/>
        </p:nvPicPr>
        <p:blipFill rotWithShape="1">
          <a:blip r:embed="rId2"/>
          <a:srcRect t="859" r="20615"/>
          <a:stretch/>
        </p:blipFill>
        <p:spPr>
          <a:xfrm>
            <a:off x="990600" y="1758896"/>
            <a:ext cx="7162800" cy="4280938"/>
          </a:xfrm>
          <a:prstGeom prst="rect">
            <a:avLst/>
          </a:prstGeom>
        </p:spPr>
      </p:pic>
    </p:spTree>
    <p:extLst>
      <p:ext uri="{BB962C8B-B14F-4D97-AF65-F5344CB8AC3E}">
        <p14:creationId xmlns:p14="http://schemas.microsoft.com/office/powerpoint/2010/main" val="42481603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SSMS Kurulumu</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47700" y="1295400"/>
            <a:ext cx="7848600" cy="2246769"/>
          </a:xfrm>
          <a:prstGeom prst="rect">
            <a:avLst/>
          </a:prstGeom>
          <a:noFill/>
        </p:spPr>
        <p:txBody>
          <a:bodyPr wrap="square" rtlCol="0">
            <a:spAutoFit/>
          </a:bodyPr>
          <a:lstStyle/>
          <a:p>
            <a:pPr algn="just"/>
            <a:r>
              <a:rPr lang="tr-TR" sz="2000" dirty="0" smtClean="0"/>
              <a:t>Çift tıklayıp kurulumu başlatıyoruz.</a:t>
            </a:r>
          </a:p>
          <a:p>
            <a:pPr algn="just"/>
            <a:endParaRPr lang="tr-TR" sz="2000" dirty="0"/>
          </a:p>
          <a:p>
            <a:pPr algn="just"/>
            <a:endParaRPr lang="tr-TR" sz="2000" dirty="0" smtClean="0"/>
          </a:p>
          <a:p>
            <a:pPr algn="just"/>
            <a:endParaRPr lang="tr-TR" sz="2000" dirty="0"/>
          </a:p>
          <a:p>
            <a:pPr algn="just"/>
            <a:endParaRPr lang="tr-TR" sz="2000" dirty="0" smtClean="0"/>
          </a:p>
          <a:p>
            <a:pPr algn="just"/>
            <a:endParaRPr lang="tr-TR" sz="2000" dirty="0"/>
          </a:p>
          <a:p>
            <a:pPr algn="just"/>
            <a:r>
              <a:rPr lang="tr-TR" sz="2000" dirty="0" smtClean="0">
                <a:solidFill>
                  <a:srgbClr val="0070C0"/>
                </a:solidFill>
              </a:rPr>
              <a:t>Çalıştır</a:t>
            </a:r>
            <a:r>
              <a:rPr lang="tr-TR" sz="2000" dirty="0" smtClean="0"/>
              <a:t> butonuna tıklayıp kurulumu başlatıyoruz</a:t>
            </a:r>
            <a:endParaRPr lang="tr-TR" sz="2000" dirty="0"/>
          </a:p>
        </p:txBody>
      </p:sp>
      <p:pic>
        <p:nvPicPr>
          <p:cNvPr id="3" name="Resim 2"/>
          <p:cNvPicPr>
            <a:picLocks noChangeAspect="1"/>
          </p:cNvPicPr>
          <p:nvPr/>
        </p:nvPicPr>
        <p:blipFill>
          <a:blip r:embed="rId2"/>
          <a:stretch>
            <a:fillRect/>
          </a:stretch>
        </p:blipFill>
        <p:spPr>
          <a:xfrm>
            <a:off x="1676400" y="1708868"/>
            <a:ext cx="3657600" cy="1437968"/>
          </a:xfrm>
          <a:prstGeom prst="rect">
            <a:avLst/>
          </a:prstGeom>
        </p:spPr>
      </p:pic>
      <p:pic>
        <p:nvPicPr>
          <p:cNvPr id="4" name="Resim 3"/>
          <p:cNvPicPr>
            <a:picLocks noChangeAspect="1"/>
          </p:cNvPicPr>
          <p:nvPr/>
        </p:nvPicPr>
        <p:blipFill>
          <a:blip r:embed="rId3"/>
          <a:stretch>
            <a:fillRect/>
          </a:stretch>
        </p:blipFill>
        <p:spPr>
          <a:xfrm>
            <a:off x="1637381" y="3542168"/>
            <a:ext cx="3671541" cy="2710322"/>
          </a:xfrm>
          <a:prstGeom prst="rect">
            <a:avLst/>
          </a:prstGeom>
        </p:spPr>
      </p:pic>
    </p:spTree>
    <p:extLst>
      <p:ext uri="{BB962C8B-B14F-4D97-AF65-F5344CB8AC3E}">
        <p14:creationId xmlns:p14="http://schemas.microsoft.com/office/powerpoint/2010/main" val="4779629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SSMS Kurulumu</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47700" y="1295400"/>
            <a:ext cx="7848600" cy="400110"/>
          </a:xfrm>
          <a:prstGeom prst="rect">
            <a:avLst/>
          </a:prstGeom>
          <a:noFill/>
        </p:spPr>
        <p:txBody>
          <a:bodyPr wrap="square" rtlCol="0">
            <a:spAutoFit/>
          </a:bodyPr>
          <a:lstStyle/>
          <a:p>
            <a:pPr algn="just"/>
            <a:r>
              <a:rPr lang="tr-TR" sz="2000" dirty="0" err="1" smtClean="0">
                <a:solidFill>
                  <a:srgbClr val="0070C0"/>
                </a:solidFill>
              </a:rPr>
              <a:t>Install</a:t>
            </a:r>
            <a:r>
              <a:rPr lang="tr-TR" sz="2000" dirty="0" smtClean="0"/>
              <a:t> butonuna tıklayıp kuruluma devam ediyoruz.</a:t>
            </a:r>
            <a:endParaRPr lang="tr-TR" sz="2000" dirty="0"/>
          </a:p>
        </p:txBody>
      </p:sp>
      <p:pic>
        <p:nvPicPr>
          <p:cNvPr id="7" name="Resim 6"/>
          <p:cNvPicPr>
            <a:picLocks noChangeAspect="1"/>
          </p:cNvPicPr>
          <p:nvPr/>
        </p:nvPicPr>
        <p:blipFill>
          <a:blip r:embed="rId2"/>
          <a:stretch>
            <a:fillRect/>
          </a:stretch>
        </p:blipFill>
        <p:spPr>
          <a:xfrm>
            <a:off x="2002838" y="1742931"/>
            <a:ext cx="5007562" cy="4323075"/>
          </a:xfrm>
          <a:prstGeom prst="rect">
            <a:avLst/>
          </a:prstGeom>
        </p:spPr>
      </p:pic>
    </p:spTree>
    <p:extLst>
      <p:ext uri="{BB962C8B-B14F-4D97-AF65-F5344CB8AC3E}">
        <p14:creationId xmlns:p14="http://schemas.microsoft.com/office/powerpoint/2010/main" val="1126404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SSMS Kurulumu</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47700" y="1295400"/>
            <a:ext cx="7848600" cy="400110"/>
          </a:xfrm>
          <a:prstGeom prst="rect">
            <a:avLst/>
          </a:prstGeom>
          <a:noFill/>
        </p:spPr>
        <p:txBody>
          <a:bodyPr wrap="square" rtlCol="0">
            <a:spAutoFit/>
          </a:bodyPr>
          <a:lstStyle/>
          <a:p>
            <a:pPr algn="just"/>
            <a:r>
              <a:rPr lang="tr-TR" sz="2000" dirty="0"/>
              <a:t>Kurulum </a:t>
            </a:r>
            <a:r>
              <a:rPr lang="tr-TR" sz="2000" dirty="0" smtClean="0"/>
              <a:t>tamamlandı.</a:t>
            </a:r>
            <a:endParaRPr lang="tr-TR" sz="2000" dirty="0"/>
          </a:p>
        </p:txBody>
      </p:sp>
      <p:pic>
        <p:nvPicPr>
          <p:cNvPr id="3" name="Resim 2"/>
          <p:cNvPicPr>
            <a:picLocks noChangeAspect="1"/>
          </p:cNvPicPr>
          <p:nvPr/>
        </p:nvPicPr>
        <p:blipFill>
          <a:blip r:embed="rId2"/>
          <a:stretch>
            <a:fillRect/>
          </a:stretch>
        </p:blipFill>
        <p:spPr>
          <a:xfrm>
            <a:off x="1828800" y="1718659"/>
            <a:ext cx="5138324" cy="4435963"/>
          </a:xfrm>
          <a:prstGeom prst="rect">
            <a:avLst/>
          </a:prstGeom>
        </p:spPr>
      </p:pic>
    </p:spTree>
    <p:extLst>
      <p:ext uri="{BB962C8B-B14F-4D97-AF65-F5344CB8AC3E}">
        <p14:creationId xmlns:p14="http://schemas.microsoft.com/office/powerpoint/2010/main" val="13904751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SSMS Başlatma</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85800" y="1295400"/>
            <a:ext cx="7810500" cy="400110"/>
          </a:xfrm>
          <a:prstGeom prst="rect">
            <a:avLst/>
          </a:prstGeom>
          <a:noFill/>
        </p:spPr>
        <p:txBody>
          <a:bodyPr wrap="square" rtlCol="0">
            <a:spAutoFit/>
          </a:bodyPr>
          <a:lstStyle/>
          <a:p>
            <a:pPr algn="just"/>
            <a:r>
              <a:rPr lang="tr-TR" sz="2000" dirty="0" smtClean="0"/>
              <a:t>Başlat menüsü </a:t>
            </a:r>
            <a:r>
              <a:rPr lang="tr-TR" sz="2000" dirty="0"/>
              <a:t>arama kısmına </a:t>
            </a:r>
            <a:r>
              <a:rPr lang="tr-TR" sz="2000" dirty="0" smtClean="0">
                <a:solidFill>
                  <a:srgbClr val="0070C0"/>
                </a:solidFill>
              </a:rPr>
              <a:t>SSMS</a:t>
            </a:r>
            <a:r>
              <a:rPr lang="tr-TR" sz="2000" dirty="0" smtClean="0"/>
              <a:t> yazalım .</a:t>
            </a:r>
            <a:endParaRPr lang="tr-TR" sz="2000" dirty="0"/>
          </a:p>
        </p:txBody>
      </p:sp>
      <p:pic>
        <p:nvPicPr>
          <p:cNvPr id="4" name="Resim 3"/>
          <p:cNvPicPr>
            <a:picLocks noChangeAspect="1"/>
          </p:cNvPicPr>
          <p:nvPr/>
        </p:nvPicPr>
        <p:blipFill>
          <a:blip r:embed="rId2"/>
          <a:stretch>
            <a:fillRect/>
          </a:stretch>
        </p:blipFill>
        <p:spPr>
          <a:xfrm>
            <a:off x="1795694" y="1839308"/>
            <a:ext cx="5671905" cy="4634715"/>
          </a:xfrm>
          <a:prstGeom prst="rect">
            <a:avLst/>
          </a:prstGeom>
        </p:spPr>
      </p:pic>
    </p:spTree>
    <p:extLst>
      <p:ext uri="{BB962C8B-B14F-4D97-AF65-F5344CB8AC3E}">
        <p14:creationId xmlns:p14="http://schemas.microsoft.com/office/powerpoint/2010/main" val="6122157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SSMS Başlatma</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85800" y="1295400"/>
            <a:ext cx="7810500" cy="400110"/>
          </a:xfrm>
          <a:prstGeom prst="rect">
            <a:avLst/>
          </a:prstGeom>
          <a:noFill/>
        </p:spPr>
        <p:txBody>
          <a:bodyPr wrap="square" rtlCol="0">
            <a:spAutoFit/>
          </a:bodyPr>
          <a:lstStyle/>
          <a:p>
            <a:pPr algn="just"/>
            <a:r>
              <a:rPr lang="tr-TR" sz="2000" dirty="0" smtClean="0"/>
              <a:t>Başlat menüsü </a:t>
            </a:r>
            <a:r>
              <a:rPr lang="tr-TR" sz="2000" dirty="0"/>
              <a:t>arama kısmına </a:t>
            </a:r>
            <a:r>
              <a:rPr lang="tr-TR" sz="2000" dirty="0" smtClean="0">
                <a:solidFill>
                  <a:srgbClr val="0070C0"/>
                </a:solidFill>
              </a:rPr>
              <a:t>SSMS</a:t>
            </a:r>
            <a:r>
              <a:rPr lang="tr-TR" sz="2000" dirty="0" smtClean="0"/>
              <a:t> yazalım .</a:t>
            </a:r>
            <a:endParaRPr lang="tr-TR" sz="2000" dirty="0"/>
          </a:p>
        </p:txBody>
      </p:sp>
      <p:pic>
        <p:nvPicPr>
          <p:cNvPr id="3" name="Resim 2"/>
          <p:cNvPicPr>
            <a:picLocks noChangeAspect="1"/>
          </p:cNvPicPr>
          <p:nvPr/>
        </p:nvPicPr>
        <p:blipFill>
          <a:blip r:embed="rId2"/>
          <a:stretch>
            <a:fillRect/>
          </a:stretch>
        </p:blipFill>
        <p:spPr>
          <a:xfrm>
            <a:off x="849775" y="1828800"/>
            <a:ext cx="7704762" cy="4000000"/>
          </a:xfrm>
          <a:prstGeom prst="rect">
            <a:avLst/>
          </a:prstGeom>
        </p:spPr>
      </p:pic>
    </p:spTree>
    <p:extLst>
      <p:ext uri="{BB962C8B-B14F-4D97-AF65-F5344CB8AC3E}">
        <p14:creationId xmlns:p14="http://schemas.microsoft.com/office/powerpoint/2010/main" val="38308675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SSMS Başlatma</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85800" y="1295400"/>
            <a:ext cx="7810500" cy="400110"/>
          </a:xfrm>
          <a:prstGeom prst="rect">
            <a:avLst/>
          </a:prstGeom>
          <a:noFill/>
        </p:spPr>
        <p:txBody>
          <a:bodyPr wrap="square" rtlCol="0">
            <a:spAutoFit/>
          </a:bodyPr>
          <a:lstStyle/>
          <a:p>
            <a:pPr algn="just"/>
            <a:r>
              <a:rPr lang="tr-TR" sz="2000" dirty="0" smtClean="0"/>
              <a:t>Başlat menüsü </a:t>
            </a:r>
            <a:r>
              <a:rPr lang="tr-TR" sz="2000" dirty="0"/>
              <a:t>arama kısmına </a:t>
            </a:r>
            <a:r>
              <a:rPr lang="tr-TR" sz="2000" dirty="0" smtClean="0">
                <a:solidFill>
                  <a:srgbClr val="0070C0"/>
                </a:solidFill>
              </a:rPr>
              <a:t>SSMS</a:t>
            </a:r>
            <a:r>
              <a:rPr lang="tr-TR" sz="2000" dirty="0" smtClean="0"/>
              <a:t> yazalım .</a:t>
            </a:r>
            <a:endParaRPr lang="tr-TR" sz="2000" dirty="0"/>
          </a:p>
        </p:txBody>
      </p:sp>
      <p:pic>
        <p:nvPicPr>
          <p:cNvPr id="4" name="Resim 3"/>
          <p:cNvPicPr>
            <a:picLocks noChangeAspect="1"/>
          </p:cNvPicPr>
          <p:nvPr/>
        </p:nvPicPr>
        <p:blipFill>
          <a:blip r:embed="rId2"/>
          <a:stretch>
            <a:fillRect/>
          </a:stretch>
        </p:blipFill>
        <p:spPr>
          <a:xfrm>
            <a:off x="2395821" y="1704191"/>
            <a:ext cx="4309779" cy="4626010"/>
          </a:xfrm>
          <a:prstGeom prst="rect">
            <a:avLst/>
          </a:prstGeom>
        </p:spPr>
      </p:pic>
    </p:spTree>
    <p:extLst>
      <p:ext uri="{BB962C8B-B14F-4D97-AF65-F5344CB8AC3E}">
        <p14:creationId xmlns:p14="http://schemas.microsoft.com/office/powerpoint/2010/main" val="19365691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SSMS Başlatma</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85800" y="1295400"/>
            <a:ext cx="7810500" cy="400110"/>
          </a:xfrm>
          <a:prstGeom prst="rect">
            <a:avLst/>
          </a:prstGeom>
          <a:noFill/>
        </p:spPr>
        <p:txBody>
          <a:bodyPr wrap="square" rtlCol="0">
            <a:spAutoFit/>
          </a:bodyPr>
          <a:lstStyle/>
          <a:p>
            <a:pPr algn="just"/>
            <a:r>
              <a:rPr lang="tr-TR" sz="2000" dirty="0" smtClean="0"/>
              <a:t>Başlat menüsü </a:t>
            </a:r>
            <a:r>
              <a:rPr lang="tr-TR" sz="2000" dirty="0"/>
              <a:t>arama kısmına </a:t>
            </a:r>
            <a:r>
              <a:rPr lang="tr-TR" sz="2000" dirty="0" smtClean="0">
                <a:solidFill>
                  <a:srgbClr val="0070C0"/>
                </a:solidFill>
              </a:rPr>
              <a:t>SSMS</a:t>
            </a:r>
            <a:r>
              <a:rPr lang="tr-TR" sz="2000" dirty="0" smtClean="0"/>
              <a:t> yazalım .</a:t>
            </a:r>
            <a:endParaRPr lang="tr-TR" sz="2000" dirty="0"/>
          </a:p>
        </p:txBody>
      </p:sp>
      <p:pic>
        <p:nvPicPr>
          <p:cNvPr id="3" name="Resim 2"/>
          <p:cNvPicPr>
            <a:picLocks noChangeAspect="1"/>
          </p:cNvPicPr>
          <p:nvPr/>
        </p:nvPicPr>
        <p:blipFill>
          <a:blip r:embed="rId2"/>
          <a:stretch>
            <a:fillRect/>
          </a:stretch>
        </p:blipFill>
        <p:spPr>
          <a:xfrm>
            <a:off x="2133600" y="2057400"/>
            <a:ext cx="4191582" cy="2909753"/>
          </a:xfrm>
          <a:prstGeom prst="rect">
            <a:avLst/>
          </a:prstGeom>
        </p:spPr>
      </p:pic>
    </p:spTree>
    <p:extLst>
      <p:ext uri="{BB962C8B-B14F-4D97-AF65-F5344CB8AC3E}">
        <p14:creationId xmlns:p14="http://schemas.microsoft.com/office/powerpoint/2010/main" val="654961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7E9-A826-CC8D-A78C-A0BBC19331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43BD32-6CE6-A191-99AA-9D6ADE9AE1DC}"/>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700B1B4A-4F06-0D0F-BC9A-A73834F7F38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p:cNvSpPr txBox="1"/>
          <p:nvPr/>
        </p:nvSpPr>
        <p:spPr>
          <a:xfrm>
            <a:off x="914400" y="1371600"/>
            <a:ext cx="7696200" cy="400110"/>
          </a:xfrm>
          <a:prstGeom prst="rect">
            <a:avLst/>
          </a:prstGeom>
          <a:noFill/>
        </p:spPr>
        <p:txBody>
          <a:bodyPr wrap="square" rtlCol="0">
            <a:spAutoFit/>
          </a:bodyPr>
          <a:lstStyle/>
          <a:p>
            <a:r>
              <a:rPr lang="tr-TR" sz="2000" dirty="0"/>
              <a:t>Sunucu ismini değiştirme:</a:t>
            </a:r>
          </a:p>
        </p:txBody>
      </p:sp>
      <p:pic>
        <p:nvPicPr>
          <p:cNvPr id="3" name="Resim 2"/>
          <p:cNvPicPr>
            <a:picLocks noChangeAspect="1"/>
          </p:cNvPicPr>
          <p:nvPr/>
        </p:nvPicPr>
        <p:blipFill>
          <a:blip r:embed="rId2"/>
          <a:stretch>
            <a:fillRect/>
          </a:stretch>
        </p:blipFill>
        <p:spPr>
          <a:xfrm>
            <a:off x="1905000" y="1905000"/>
            <a:ext cx="4457143" cy="3761905"/>
          </a:xfrm>
          <a:prstGeom prst="rect">
            <a:avLst/>
          </a:prstGeom>
        </p:spPr>
      </p:pic>
    </p:spTree>
    <p:extLst>
      <p:ext uri="{BB962C8B-B14F-4D97-AF65-F5344CB8AC3E}">
        <p14:creationId xmlns:p14="http://schemas.microsoft.com/office/powerpoint/2010/main" val="26078445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7E9-A826-CC8D-A78C-A0BBC19331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43BD32-6CE6-A191-99AA-9D6ADE9AE1DC}"/>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700B1B4A-4F06-0D0F-BC9A-A73834F7F38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p:cNvSpPr txBox="1"/>
          <p:nvPr/>
        </p:nvSpPr>
        <p:spPr>
          <a:xfrm>
            <a:off x="914400" y="1371600"/>
            <a:ext cx="7696200" cy="400110"/>
          </a:xfrm>
          <a:prstGeom prst="rect">
            <a:avLst/>
          </a:prstGeom>
          <a:noFill/>
        </p:spPr>
        <p:txBody>
          <a:bodyPr wrap="square" rtlCol="0">
            <a:spAutoFit/>
          </a:bodyPr>
          <a:lstStyle/>
          <a:p>
            <a:r>
              <a:rPr lang="tr-TR" sz="2000" dirty="0"/>
              <a:t>Sunucu ismini değiştirme:</a:t>
            </a:r>
          </a:p>
        </p:txBody>
      </p:sp>
      <p:pic>
        <p:nvPicPr>
          <p:cNvPr id="7" name="Resim 6"/>
          <p:cNvPicPr>
            <a:picLocks noChangeAspect="1"/>
          </p:cNvPicPr>
          <p:nvPr/>
        </p:nvPicPr>
        <p:blipFill rotWithShape="1">
          <a:blip r:embed="rId2"/>
          <a:srcRect l="285"/>
          <a:stretch/>
        </p:blipFill>
        <p:spPr>
          <a:xfrm>
            <a:off x="800100" y="2133600"/>
            <a:ext cx="7924800" cy="2761897"/>
          </a:xfrm>
          <a:prstGeom prst="rect">
            <a:avLst/>
          </a:prstGeom>
        </p:spPr>
      </p:pic>
    </p:spTree>
    <p:extLst>
      <p:ext uri="{BB962C8B-B14F-4D97-AF65-F5344CB8AC3E}">
        <p14:creationId xmlns:p14="http://schemas.microsoft.com/office/powerpoint/2010/main" val="7469129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E1BE0-3263-0FA8-DFB7-A88CC3B9366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7F510F7-9E50-10C9-1AB8-FDCFDB556E28}"/>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E70AA593-4005-CB7A-B549-B514E12085EC}"/>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a:extLst>
              <a:ext uri="{FF2B5EF4-FFF2-40B4-BE49-F238E27FC236}">
                <a16:creationId xmlns:a16="http://schemas.microsoft.com/office/drawing/2014/main" id="{BA33BB8A-0BAE-0B48-050E-65C3D8FEDB3A}"/>
              </a:ext>
            </a:extLst>
          </p:cNvPr>
          <p:cNvSpPr txBox="1"/>
          <p:nvPr/>
        </p:nvSpPr>
        <p:spPr>
          <a:xfrm>
            <a:off x="914400" y="1371600"/>
            <a:ext cx="7696200" cy="400110"/>
          </a:xfrm>
          <a:prstGeom prst="rect">
            <a:avLst/>
          </a:prstGeom>
          <a:noFill/>
        </p:spPr>
        <p:txBody>
          <a:bodyPr wrap="square" rtlCol="0">
            <a:spAutoFit/>
          </a:bodyPr>
          <a:lstStyle/>
          <a:p>
            <a:r>
              <a:rPr lang="tr-TR" sz="2000" dirty="0"/>
              <a:t>Sunucu ismini değiştirme:</a:t>
            </a:r>
          </a:p>
        </p:txBody>
      </p:sp>
      <p:pic>
        <p:nvPicPr>
          <p:cNvPr id="7" name="Resim 6">
            <a:extLst>
              <a:ext uri="{FF2B5EF4-FFF2-40B4-BE49-F238E27FC236}">
                <a16:creationId xmlns:a16="http://schemas.microsoft.com/office/drawing/2014/main" id="{FC79514D-187D-4632-FE4D-A689CCCE1E29}"/>
              </a:ext>
            </a:extLst>
          </p:cNvPr>
          <p:cNvPicPr>
            <a:picLocks noChangeAspect="1"/>
          </p:cNvPicPr>
          <p:nvPr/>
        </p:nvPicPr>
        <p:blipFill>
          <a:blip r:embed="rId2"/>
          <a:stretch>
            <a:fillRect/>
          </a:stretch>
        </p:blipFill>
        <p:spPr>
          <a:xfrm>
            <a:off x="1529550" y="1921643"/>
            <a:ext cx="6465899" cy="4124686"/>
          </a:xfrm>
          <a:prstGeom prst="rect">
            <a:avLst/>
          </a:prstGeom>
        </p:spPr>
      </p:pic>
    </p:spTree>
    <p:extLst>
      <p:ext uri="{BB962C8B-B14F-4D97-AF65-F5344CB8AC3E}">
        <p14:creationId xmlns:p14="http://schemas.microsoft.com/office/powerpoint/2010/main" val="26407513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Eğitmen Hakkında</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09600" y="1299960"/>
            <a:ext cx="7696200" cy="338554"/>
          </a:xfrm>
          <a:prstGeom prst="rect">
            <a:avLst/>
          </a:prstGeom>
          <a:noFill/>
        </p:spPr>
        <p:txBody>
          <a:bodyPr wrap="square" rtlCol="0">
            <a:spAutoFit/>
          </a:bodyPr>
          <a:lstStyle/>
          <a:p>
            <a:pPr algn="just"/>
            <a:r>
              <a:rPr lang="tr-TR" sz="1600" dirty="0"/>
              <a:t>https://tr.linkedin.com/in/ademakkus</a:t>
            </a:r>
          </a:p>
        </p:txBody>
      </p:sp>
      <p:pic>
        <p:nvPicPr>
          <p:cNvPr id="3" name="Resim 2"/>
          <p:cNvPicPr>
            <a:picLocks noChangeAspect="1"/>
          </p:cNvPicPr>
          <p:nvPr/>
        </p:nvPicPr>
        <p:blipFill rotWithShape="1">
          <a:blip r:embed="rId2" cstate="print">
            <a:extLst>
              <a:ext uri="{28A0092B-C50C-407E-A947-70E740481C1C}">
                <a14:useLocalDpi xmlns:a14="http://schemas.microsoft.com/office/drawing/2010/main" val="0"/>
              </a:ext>
            </a:extLst>
          </a:blip>
          <a:srcRect t="5342" b="2525"/>
          <a:stretch/>
        </p:blipFill>
        <p:spPr>
          <a:xfrm>
            <a:off x="2743200" y="1752600"/>
            <a:ext cx="3752746" cy="4483427"/>
          </a:xfrm>
          <a:prstGeom prst="rect">
            <a:avLst/>
          </a:prstGeom>
        </p:spPr>
      </p:pic>
    </p:spTree>
    <p:extLst>
      <p:ext uri="{BB962C8B-B14F-4D97-AF65-F5344CB8AC3E}">
        <p14:creationId xmlns:p14="http://schemas.microsoft.com/office/powerpoint/2010/main" val="24671283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B2318-27CB-AEA9-64C0-D77A864758C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6CD9378-3581-394B-744A-86CA215247E5}"/>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0266B647-8360-812E-1AB3-8305A5517E44}"/>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a:extLst>
              <a:ext uri="{FF2B5EF4-FFF2-40B4-BE49-F238E27FC236}">
                <a16:creationId xmlns:a16="http://schemas.microsoft.com/office/drawing/2014/main" id="{57AAC613-89AE-F314-7ECA-4F481D2328FF}"/>
              </a:ext>
            </a:extLst>
          </p:cNvPr>
          <p:cNvSpPr txBox="1"/>
          <p:nvPr/>
        </p:nvSpPr>
        <p:spPr>
          <a:xfrm>
            <a:off x="914400" y="1371600"/>
            <a:ext cx="7696200" cy="400110"/>
          </a:xfrm>
          <a:prstGeom prst="rect">
            <a:avLst/>
          </a:prstGeom>
          <a:noFill/>
        </p:spPr>
        <p:txBody>
          <a:bodyPr wrap="square" rtlCol="0">
            <a:spAutoFit/>
          </a:bodyPr>
          <a:lstStyle/>
          <a:p>
            <a:r>
              <a:rPr lang="tr-TR" sz="2000" dirty="0"/>
              <a:t>Sunucu ismini değiştirme:</a:t>
            </a:r>
          </a:p>
        </p:txBody>
      </p:sp>
      <p:pic>
        <p:nvPicPr>
          <p:cNvPr id="7" name="Resim 6">
            <a:extLst>
              <a:ext uri="{FF2B5EF4-FFF2-40B4-BE49-F238E27FC236}">
                <a16:creationId xmlns:a16="http://schemas.microsoft.com/office/drawing/2014/main" id="{98933AC8-BEDA-C412-E97B-A755DE93FC2E}"/>
              </a:ext>
            </a:extLst>
          </p:cNvPr>
          <p:cNvPicPr>
            <a:picLocks noChangeAspect="1"/>
          </p:cNvPicPr>
          <p:nvPr/>
        </p:nvPicPr>
        <p:blipFill rotWithShape="1">
          <a:blip r:embed="rId2"/>
          <a:srcRect l="1111" r="1555" b="1000"/>
          <a:stretch/>
        </p:blipFill>
        <p:spPr>
          <a:xfrm>
            <a:off x="2514600" y="1833265"/>
            <a:ext cx="4005072" cy="4156055"/>
          </a:xfrm>
          <a:prstGeom prst="rect">
            <a:avLst/>
          </a:prstGeom>
        </p:spPr>
      </p:pic>
    </p:spTree>
    <p:extLst>
      <p:ext uri="{BB962C8B-B14F-4D97-AF65-F5344CB8AC3E}">
        <p14:creationId xmlns:p14="http://schemas.microsoft.com/office/powerpoint/2010/main" val="25498462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7E9-A826-CC8D-A78C-A0BBC19331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43BD32-6CE6-A191-99AA-9D6ADE9AE1DC}"/>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700B1B4A-4F06-0D0F-BC9A-A73834F7F38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p:cNvSpPr txBox="1"/>
          <p:nvPr/>
        </p:nvSpPr>
        <p:spPr>
          <a:xfrm>
            <a:off x="914400" y="1371600"/>
            <a:ext cx="7696200" cy="400110"/>
          </a:xfrm>
          <a:prstGeom prst="rect">
            <a:avLst/>
          </a:prstGeom>
          <a:noFill/>
        </p:spPr>
        <p:txBody>
          <a:bodyPr wrap="square" rtlCol="0">
            <a:spAutoFit/>
          </a:bodyPr>
          <a:lstStyle/>
          <a:p>
            <a:r>
              <a:rPr lang="tr-TR" sz="2000" dirty="0"/>
              <a:t>Sunucu ismini değiştirme:</a:t>
            </a:r>
          </a:p>
        </p:txBody>
      </p:sp>
      <p:pic>
        <p:nvPicPr>
          <p:cNvPr id="3" name="Resim 2"/>
          <p:cNvPicPr>
            <a:picLocks noChangeAspect="1"/>
          </p:cNvPicPr>
          <p:nvPr/>
        </p:nvPicPr>
        <p:blipFill>
          <a:blip r:embed="rId2"/>
          <a:stretch>
            <a:fillRect/>
          </a:stretch>
        </p:blipFill>
        <p:spPr>
          <a:xfrm>
            <a:off x="1972000" y="1765570"/>
            <a:ext cx="4428800" cy="4559030"/>
          </a:xfrm>
          <a:prstGeom prst="rect">
            <a:avLst/>
          </a:prstGeom>
        </p:spPr>
      </p:pic>
    </p:spTree>
    <p:extLst>
      <p:ext uri="{BB962C8B-B14F-4D97-AF65-F5344CB8AC3E}">
        <p14:creationId xmlns:p14="http://schemas.microsoft.com/office/powerpoint/2010/main" val="40919341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7E9-A826-CC8D-A78C-A0BBC19331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43BD32-6CE6-A191-99AA-9D6ADE9AE1DC}"/>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700B1B4A-4F06-0D0F-BC9A-A73834F7F38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p:cNvSpPr txBox="1"/>
          <p:nvPr/>
        </p:nvSpPr>
        <p:spPr>
          <a:xfrm>
            <a:off x="914400" y="1371600"/>
            <a:ext cx="7696200" cy="400110"/>
          </a:xfrm>
          <a:prstGeom prst="rect">
            <a:avLst/>
          </a:prstGeom>
          <a:noFill/>
        </p:spPr>
        <p:txBody>
          <a:bodyPr wrap="square" rtlCol="0">
            <a:spAutoFit/>
          </a:bodyPr>
          <a:lstStyle/>
          <a:p>
            <a:r>
              <a:rPr lang="tr-TR" sz="2000" dirty="0"/>
              <a:t>Sunucu ismini değiştirme:</a:t>
            </a:r>
          </a:p>
        </p:txBody>
      </p:sp>
      <p:pic>
        <p:nvPicPr>
          <p:cNvPr id="6" name="Resim 5"/>
          <p:cNvPicPr>
            <a:picLocks noChangeAspect="1"/>
          </p:cNvPicPr>
          <p:nvPr/>
        </p:nvPicPr>
        <p:blipFill>
          <a:blip r:embed="rId2"/>
          <a:stretch>
            <a:fillRect/>
          </a:stretch>
        </p:blipFill>
        <p:spPr>
          <a:xfrm>
            <a:off x="2524381" y="1819848"/>
            <a:ext cx="4095238" cy="4580952"/>
          </a:xfrm>
          <a:prstGeom prst="rect">
            <a:avLst/>
          </a:prstGeom>
        </p:spPr>
      </p:pic>
    </p:spTree>
    <p:extLst>
      <p:ext uri="{BB962C8B-B14F-4D97-AF65-F5344CB8AC3E}">
        <p14:creationId xmlns:p14="http://schemas.microsoft.com/office/powerpoint/2010/main" val="414640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8DFAE-C254-69A8-0375-97EA2CEECD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418FA60-B1DD-9601-E2B0-97602AAE8A36}"/>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E1999CE0-4D1B-C66B-8F66-9E064327E9A7}"/>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a:extLst>
              <a:ext uri="{FF2B5EF4-FFF2-40B4-BE49-F238E27FC236}">
                <a16:creationId xmlns:a16="http://schemas.microsoft.com/office/drawing/2014/main" id="{E4E415F1-C16C-1E5B-7EF2-B31C4DD7E971}"/>
              </a:ext>
            </a:extLst>
          </p:cNvPr>
          <p:cNvSpPr txBox="1"/>
          <p:nvPr/>
        </p:nvSpPr>
        <p:spPr>
          <a:xfrm>
            <a:off x="914400" y="1371600"/>
            <a:ext cx="7696200" cy="400110"/>
          </a:xfrm>
          <a:prstGeom prst="rect">
            <a:avLst/>
          </a:prstGeom>
          <a:noFill/>
        </p:spPr>
        <p:txBody>
          <a:bodyPr wrap="square" rtlCol="0">
            <a:spAutoFit/>
          </a:bodyPr>
          <a:lstStyle/>
          <a:p>
            <a:r>
              <a:rPr lang="tr-TR" sz="2000" dirty="0"/>
              <a:t>Sunucu ismini değiştirme:</a:t>
            </a:r>
          </a:p>
        </p:txBody>
      </p:sp>
      <p:pic>
        <p:nvPicPr>
          <p:cNvPr id="9" name="Resim 8">
            <a:extLst>
              <a:ext uri="{FF2B5EF4-FFF2-40B4-BE49-F238E27FC236}">
                <a16:creationId xmlns:a16="http://schemas.microsoft.com/office/drawing/2014/main" id="{2821264A-0926-0B6E-5BE6-5F7BF09569C1}"/>
              </a:ext>
            </a:extLst>
          </p:cNvPr>
          <p:cNvPicPr>
            <a:picLocks noChangeAspect="1"/>
          </p:cNvPicPr>
          <p:nvPr/>
        </p:nvPicPr>
        <p:blipFill>
          <a:blip r:embed="rId2"/>
          <a:stretch>
            <a:fillRect/>
          </a:stretch>
        </p:blipFill>
        <p:spPr>
          <a:xfrm>
            <a:off x="2743200" y="1939161"/>
            <a:ext cx="3139553" cy="3568504"/>
          </a:xfrm>
          <a:prstGeom prst="rect">
            <a:avLst/>
          </a:prstGeom>
        </p:spPr>
      </p:pic>
    </p:spTree>
    <p:extLst>
      <p:ext uri="{BB962C8B-B14F-4D97-AF65-F5344CB8AC3E}">
        <p14:creationId xmlns:p14="http://schemas.microsoft.com/office/powerpoint/2010/main" val="34422608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7E9-A826-CC8D-A78C-A0BBC19331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43BD32-6CE6-A191-99AA-9D6ADE9AE1DC}"/>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700B1B4A-4F06-0D0F-BC9A-A73834F7F38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p:cNvSpPr txBox="1"/>
          <p:nvPr/>
        </p:nvSpPr>
        <p:spPr>
          <a:xfrm>
            <a:off x="914400" y="1371600"/>
            <a:ext cx="7696200" cy="400110"/>
          </a:xfrm>
          <a:prstGeom prst="rect">
            <a:avLst/>
          </a:prstGeom>
          <a:noFill/>
        </p:spPr>
        <p:txBody>
          <a:bodyPr wrap="square" rtlCol="0">
            <a:spAutoFit/>
          </a:bodyPr>
          <a:lstStyle/>
          <a:p>
            <a:r>
              <a:rPr lang="tr-TR" sz="2000" dirty="0"/>
              <a:t>Sunucu ismini değiştirme:</a:t>
            </a:r>
          </a:p>
        </p:txBody>
      </p:sp>
      <p:pic>
        <p:nvPicPr>
          <p:cNvPr id="3" name="Resim 2"/>
          <p:cNvPicPr>
            <a:picLocks noChangeAspect="1"/>
          </p:cNvPicPr>
          <p:nvPr/>
        </p:nvPicPr>
        <p:blipFill>
          <a:blip r:embed="rId2"/>
          <a:stretch>
            <a:fillRect/>
          </a:stretch>
        </p:blipFill>
        <p:spPr>
          <a:xfrm>
            <a:off x="1219200" y="1858647"/>
            <a:ext cx="6047619" cy="3685714"/>
          </a:xfrm>
          <a:prstGeom prst="rect">
            <a:avLst/>
          </a:prstGeom>
        </p:spPr>
      </p:pic>
    </p:spTree>
    <p:extLst>
      <p:ext uri="{BB962C8B-B14F-4D97-AF65-F5344CB8AC3E}">
        <p14:creationId xmlns:p14="http://schemas.microsoft.com/office/powerpoint/2010/main" val="17495599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7E9-A826-CC8D-A78C-A0BBC19331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43BD32-6CE6-A191-99AA-9D6ADE9AE1DC}"/>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700B1B4A-4F06-0D0F-BC9A-A73834F7F38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p:cNvSpPr txBox="1"/>
          <p:nvPr/>
        </p:nvSpPr>
        <p:spPr>
          <a:xfrm>
            <a:off x="914400" y="1371600"/>
            <a:ext cx="7696200" cy="400110"/>
          </a:xfrm>
          <a:prstGeom prst="rect">
            <a:avLst/>
          </a:prstGeom>
          <a:noFill/>
        </p:spPr>
        <p:txBody>
          <a:bodyPr wrap="square" rtlCol="0">
            <a:spAutoFit/>
          </a:bodyPr>
          <a:lstStyle/>
          <a:p>
            <a:r>
              <a:rPr lang="tr-TR" sz="2000" dirty="0"/>
              <a:t>Sunucu ismini değiştirme:</a:t>
            </a:r>
          </a:p>
        </p:txBody>
      </p:sp>
      <p:pic>
        <p:nvPicPr>
          <p:cNvPr id="6" name="Resim 5"/>
          <p:cNvPicPr>
            <a:picLocks noChangeAspect="1"/>
          </p:cNvPicPr>
          <p:nvPr/>
        </p:nvPicPr>
        <p:blipFill>
          <a:blip r:embed="rId2"/>
          <a:stretch>
            <a:fillRect/>
          </a:stretch>
        </p:blipFill>
        <p:spPr>
          <a:xfrm>
            <a:off x="1447800" y="1833265"/>
            <a:ext cx="6096000" cy="4396276"/>
          </a:xfrm>
          <a:prstGeom prst="rect">
            <a:avLst/>
          </a:prstGeom>
        </p:spPr>
      </p:pic>
    </p:spTree>
    <p:extLst>
      <p:ext uri="{BB962C8B-B14F-4D97-AF65-F5344CB8AC3E}">
        <p14:creationId xmlns:p14="http://schemas.microsoft.com/office/powerpoint/2010/main" val="32973099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7E9-A826-CC8D-A78C-A0BBC19331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43BD32-6CE6-A191-99AA-9D6ADE9AE1DC}"/>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700B1B4A-4F06-0D0F-BC9A-A73834F7F38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p:cNvSpPr txBox="1"/>
          <p:nvPr/>
        </p:nvSpPr>
        <p:spPr>
          <a:xfrm>
            <a:off x="609600" y="1295400"/>
            <a:ext cx="8153400" cy="5016758"/>
          </a:xfrm>
          <a:prstGeom prst="rect">
            <a:avLst/>
          </a:prstGeom>
          <a:noFill/>
        </p:spPr>
        <p:txBody>
          <a:bodyPr wrap="square" rtlCol="0">
            <a:spAutoFit/>
          </a:bodyPr>
          <a:lstStyle/>
          <a:p>
            <a:pPr algn="just"/>
            <a:r>
              <a:rPr lang="tr-TR" sz="2000" b="1" dirty="0" err="1">
                <a:solidFill>
                  <a:schemeClr val="tx2">
                    <a:lumMod val="75000"/>
                  </a:schemeClr>
                </a:solidFill>
              </a:rPr>
              <a:t>Named</a:t>
            </a:r>
            <a:r>
              <a:rPr lang="tr-TR" sz="2000" b="1" dirty="0">
                <a:solidFill>
                  <a:schemeClr val="tx2">
                    <a:lumMod val="75000"/>
                  </a:schemeClr>
                </a:solidFill>
              </a:rPr>
              <a:t> </a:t>
            </a:r>
            <a:r>
              <a:rPr lang="tr-TR" sz="2000" b="1" dirty="0" err="1">
                <a:solidFill>
                  <a:schemeClr val="tx2">
                    <a:lumMod val="75000"/>
                  </a:schemeClr>
                </a:solidFill>
              </a:rPr>
              <a:t>Pipes</a:t>
            </a:r>
            <a:r>
              <a:rPr lang="tr-TR" sz="2000" dirty="0"/>
              <a:t>: </a:t>
            </a:r>
            <a:r>
              <a:rPr lang="tr-TR" sz="2000" dirty="0" err="1"/>
              <a:t>Named</a:t>
            </a:r>
            <a:r>
              <a:rPr lang="tr-TR" sz="2000" dirty="0"/>
              <a:t> </a:t>
            </a:r>
            <a:r>
              <a:rPr lang="tr-TR" sz="2000" dirty="0" err="1"/>
              <a:t>Pipes</a:t>
            </a:r>
            <a:r>
              <a:rPr lang="tr-TR" sz="2000" dirty="0"/>
              <a:t> protokolü, TCP/IP mevcut olmadığında ya da TCP/IP altındaki </a:t>
            </a:r>
            <a:r>
              <a:rPr lang="tr-TR" sz="2000" dirty="0" err="1"/>
              <a:t>server’ları</a:t>
            </a:r>
            <a:r>
              <a:rPr lang="tr-TR" sz="2000" dirty="0"/>
              <a:t> isimlendirmeye izin veren DNS olmadığı durumlarda çok kullanışlı olabilir. Onun dışında kullanımı azalmaktadır çünkü sonuçta bir başka protokolü aktif etmek sistemi daha az güvenli hale getirecektir.</a:t>
            </a:r>
          </a:p>
          <a:p>
            <a:pPr algn="just"/>
            <a:r>
              <a:rPr lang="tr-TR" sz="2000" b="1" dirty="0">
                <a:solidFill>
                  <a:schemeClr val="tx2">
                    <a:lumMod val="75000"/>
                  </a:schemeClr>
                </a:solidFill>
              </a:rPr>
              <a:t>TCP/IP:</a:t>
            </a:r>
            <a:r>
              <a:rPr lang="tr-TR" sz="2000" dirty="0"/>
              <a:t> TCP/IP protokolü geniş oranda kabul edilmiş ve standart protokol halini almıştır ve SQL Server 2000 ‘ den beri SQL </a:t>
            </a:r>
            <a:r>
              <a:rPr lang="tr-TR" sz="2000" dirty="0" err="1"/>
              <a:t>Server’ın</a:t>
            </a:r>
            <a:r>
              <a:rPr lang="tr-TR" sz="2000" dirty="0"/>
              <a:t> varsayılan protokolüdür.</a:t>
            </a:r>
          </a:p>
          <a:p>
            <a:pPr algn="just"/>
            <a:r>
              <a:rPr lang="tr-TR" sz="2000" b="1" dirty="0" err="1">
                <a:solidFill>
                  <a:schemeClr val="tx2">
                    <a:lumMod val="75000"/>
                  </a:schemeClr>
                </a:solidFill>
              </a:rPr>
              <a:t>Shared</a:t>
            </a:r>
            <a:r>
              <a:rPr lang="tr-TR" sz="2000" b="1" dirty="0">
                <a:solidFill>
                  <a:schemeClr val="tx2">
                    <a:lumMod val="75000"/>
                  </a:schemeClr>
                </a:solidFill>
              </a:rPr>
              <a:t> Memory</a:t>
            </a:r>
            <a:r>
              <a:rPr lang="tr-TR" sz="2000" dirty="0"/>
              <a:t>: İstemci ve server aynı makine üzerinde çalışıyorsa, </a:t>
            </a:r>
            <a:r>
              <a:rPr lang="tr-TR" sz="2000" dirty="0" err="1"/>
              <a:t>Shared</a:t>
            </a:r>
            <a:r>
              <a:rPr lang="tr-TR" sz="2000" dirty="0"/>
              <a:t> Memory , istemci ile server arasında süreçler arası sıralama ihtiyacını ortadan kaldırır. İstemci , </a:t>
            </a:r>
            <a:r>
              <a:rPr lang="tr-TR" sz="2000" dirty="0" err="1"/>
              <a:t>server’ın</a:t>
            </a:r>
            <a:r>
              <a:rPr lang="tr-TR" sz="2000" dirty="0"/>
              <a:t> veriyi sakladığı aynı eşlenmiş bellek dosyasına doğrudan erişir. Bu yöntem, önemli miktarda gecikmeyi ortadan kaldırır ve oldukça hızlıdır.</a:t>
            </a:r>
          </a:p>
          <a:p>
            <a:pPr algn="just"/>
            <a:r>
              <a:rPr lang="tr-TR" sz="2000" b="1" dirty="0">
                <a:solidFill>
                  <a:schemeClr val="tx2">
                    <a:lumMod val="75000"/>
                  </a:schemeClr>
                </a:solidFill>
              </a:rPr>
              <a:t>VIA:</a:t>
            </a:r>
            <a:r>
              <a:rPr lang="tr-TR" sz="2000" dirty="0"/>
              <a:t> VIA, Virtual </a:t>
            </a:r>
            <a:r>
              <a:rPr lang="tr-TR" sz="2000" dirty="0" err="1"/>
              <a:t>İnterface</a:t>
            </a:r>
            <a:r>
              <a:rPr lang="tr-TR" sz="2000" dirty="0"/>
              <a:t> </a:t>
            </a:r>
            <a:r>
              <a:rPr lang="tr-TR" sz="2000" dirty="0" err="1"/>
              <a:t>Adapter’in</a:t>
            </a:r>
            <a:r>
              <a:rPr lang="tr-TR" sz="2000" dirty="0"/>
              <a:t> kısaltılmasıdır ve özel uygulamaları satıcıdan satıcıya değişir. Genel olarak, iki sistem arasındaki bağlantıya özel, bir ağ </a:t>
            </a:r>
            <a:r>
              <a:rPr lang="tr-TR" sz="2000" dirty="0" err="1"/>
              <a:t>arayüzüdür</a:t>
            </a:r>
            <a:r>
              <a:rPr lang="tr-TR" sz="2000" dirty="0"/>
              <a:t> fakat çok yüksek performansa sahiptir.</a:t>
            </a:r>
          </a:p>
        </p:txBody>
      </p:sp>
    </p:spTree>
    <p:extLst>
      <p:ext uri="{BB962C8B-B14F-4D97-AF65-F5344CB8AC3E}">
        <p14:creationId xmlns:p14="http://schemas.microsoft.com/office/powerpoint/2010/main" val="39802113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7E9-A826-CC8D-A78C-A0BBC19331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43BD32-6CE6-A191-99AA-9D6ADE9AE1DC}"/>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700B1B4A-4F06-0D0F-BC9A-A73834F7F38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p:cNvSpPr txBox="1"/>
          <p:nvPr/>
        </p:nvSpPr>
        <p:spPr>
          <a:xfrm>
            <a:off x="685800" y="1295400"/>
            <a:ext cx="7924800" cy="400110"/>
          </a:xfrm>
          <a:prstGeom prst="rect">
            <a:avLst/>
          </a:prstGeom>
          <a:noFill/>
        </p:spPr>
        <p:txBody>
          <a:bodyPr wrap="square" rtlCol="0">
            <a:spAutoFit/>
          </a:bodyPr>
          <a:lstStyle/>
          <a:p>
            <a:r>
              <a:rPr lang="tr-TR" sz="2000" dirty="0"/>
              <a:t>Sunucuya IP adresi üzerinden bağlanmak için:</a:t>
            </a:r>
          </a:p>
        </p:txBody>
      </p:sp>
      <p:pic>
        <p:nvPicPr>
          <p:cNvPr id="6" name="Resim 5"/>
          <p:cNvPicPr>
            <a:picLocks noChangeAspect="1"/>
          </p:cNvPicPr>
          <p:nvPr/>
        </p:nvPicPr>
        <p:blipFill>
          <a:blip r:embed="rId2"/>
          <a:stretch>
            <a:fillRect/>
          </a:stretch>
        </p:blipFill>
        <p:spPr>
          <a:xfrm>
            <a:off x="1329152" y="2022862"/>
            <a:ext cx="6638095" cy="4123809"/>
          </a:xfrm>
          <a:prstGeom prst="rect">
            <a:avLst/>
          </a:prstGeom>
        </p:spPr>
      </p:pic>
    </p:spTree>
    <p:extLst>
      <p:ext uri="{BB962C8B-B14F-4D97-AF65-F5344CB8AC3E}">
        <p14:creationId xmlns:p14="http://schemas.microsoft.com/office/powerpoint/2010/main" val="10488280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7E9-A826-CC8D-A78C-A0BBC19331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43BD32-6CE6-A191-99AA-9D6ADE9AE1DC}"/>
              </a:ext>
            </a:extLst>
          </p:cNvPr>
          <p:cNvSpPr txBox="1">
            <a:spLocks noGrp="1"/>
          </p:cNvSpPr>
          <p:nvPr>
            <p:ph type="title"/>
          </p:nvPr>
        </p:nvSpPr>
        <p:spPr>
          <a:xfrm>
            <a:off x="838200" y="685800"/>
            <a:ext cx="7467600" cy="695325"/>
          </a:xfrm>
          <a:prstGeom prst="rect">
            <a:avLst/>
          </a:prstGeom>
        </p:spPr>
        <p:txBody>
          <a:bodyPr vert="horz" wrap="square" lIns="0" tIns="12065" rIns="0" bIns="0" rtlCol="0">
            <a:spAutoFit/>
          </a:bodyPr>
          <a:lstStyle/>
          <a:p>
            <a:pPr marL="12700">
              <a:lnSpc>
                <a:spcPct val="100000"/>
              </a:lnSpc>
              <a:spcBef>
                <a:spcPts val="95"/>
              </a:spcBef>
            </a:pPr>
            <a:r>
              <a:rPr lang="tr-TR" spc="-5" dirty="0">
                <a:solidFill>
                  <a:schemeClr val="accent5">
                    <a:lumMod val="50000"/>
                  </a:schemeClr>
                </a:solidFill>
              </a:rPr>
              <a:t>Sunucuya Bağlanma</a:t>
            </a:r>
            <a:endParaRPr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700B1B4A-4F06-0D0F-BC9A-A73834F7F38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p:cNvSpPr txBox="1"/>
          <p:nvPr/>
        </p:nvSpPr>
        <p:spPr>
          <a:xfrm>
            <a:off x="685800" y="1295400"/>
            <a:ext cx="7924800" cy="461665"/>
          </a:xfrm>
          <a:prstGeom prst="rect">
            <a:avLst/>
          </a:prstGeom>
          <a:noFill/>
        </p:spPr>
        <p:txBody>
          <a:bodyPr wrap="square" rtlCol="0">
            <a:spAutoFit/>
          </a:bodyPr>
          <a:lstStyle/>
          <a:p>
            <a:r>
              <a:rPr lang="tr-TR" sz="2400" dirty="0"/>
              <a:t>Sunucuya IP adresi üzerinden bağlanmak için:</a:t>
            </a:r>
          </a:p>
        </p:txBody>
      </p:sp>
      <p:pic>
        <p:nvPicPr>
          <p:cNvPr id="3" name="Resim 2"/>
          <p:cNvPicPr>
            <a:picLocks noChangeAspect="1"/>
          </p:cNvPicPr>
          <p:nvPr/>
        </p:nvPicPr>
        <p:blipFill>
          <a:blip r:embed="rId2"/>
          <a:stretch>
            <a:fillRect/>
          </a:stretch>
        </p:blipFill>
        <p:spPr>
          <a:xfrm>
            <a:off x="1219200" y="1990725"/>
            <a:ext cx="6520079" cy="2719227"/>
          </a:xfrm>
          <a:prstGeom prst="rect">
            <a:avLst/>
          </a:prstGeom>
        </p:spPr>
      </p:pic>
    </p:spTree>
    <p:extLst>
      <p:ext uri="{BB962C8B-B14F-4D97-AF65-F5344CB8AC3E}">
        <p14:creationId xmlns:p14="http://schemas.microsoft.com/office/powerpoint/2010/main" val="39188498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7E9-A826-CC8D-A78C-A0BBC19331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43BD32-6CE6-A191-99AA-9D6ADE9AE1DC}"/>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700B1B4A-4F06-0D0F-BC9A-A73834F7F38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p:cNvSpPr txBox="1"/>
          <p:nvPr/>
        </p:nvSpPr>
        <p:spPr>
          <a:xfrm>
            <a:off x="685800" y="1295400"/>
            <a:ext cx="7924800" cy="400110"/>
          </a:xfrm>
          <a:prstGeom prst="rect">
            <a:avLst/>
          </a:prstGeom>
          <a:noFill/>
        </p:spPr>
        <p:txBody>
          <a:bodyPr wrap="square" rtlCol="0">
            <a:spAutoFit/>
          </a:bodyPr>
          <a:lstStyle/>
          <a:p>
            <a:r>
              <a:rPr lang="tr-TR" sz="2000" dirty="0"/>
              <a:t>Sunucuya IP adresi üzerinden bağlanmak için:</a:t>
            </a:r>
          </a:p>
        </p:txBody>
      </p:sp>
      <p:pic>
        <p:nvPicPr>
          <p:cNvPr id="6" name="Resim 5"/>
          <p:cNvPicPr>
            <a:picLocks noChangeAspect="1"/>
          </p:cNvPicPr>
          <p:nvPr/>
        </p:nvPicPr>
        <p:blipFill>
          <a:blip r:embed="rId2"/>
          <a:stretch>
            <a:fillRect/>
          </a:stretch>
        </p:blipFill>
        <p:spPr>
          <a:xfrm>
            <a:off x="1219200" y="1961037"/>
            <a:ext cx="6047619" cy="3685714"/>
          </a:xfrm>
          <a:prstGeom prst="rect">
            <a:avLst/>
          </a:prstGeom>
        </p:spPr>
      </p:pic>
    </p:spTree>
    <p:extLst>
      <p:ext uri="{BB962C8B-B14F-4D97-AF65-F5344CB8AC3E}">
        <p14:creationId xmlns:p14="http://schemas.microsoft.com/office/powerpoint/2010/main" val="2872823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47700" y="1295400"/>
            <a:ext cx="7848600" cy="461665"/>
          </a:xfrm>
          <a:prstGeom prst="rect">
            <a:avLst/>
          </a:prstGeom>
          <a:noFill/>
        </p:spPr>
        <p:txBody>
          <a:bodyPr wrap="square" rtlCol="0">
            <a:spAutoFit/>
          </a:bodyPr>
          <a:lstStyle/>
          <a:p>
            <a:pPr algn="just"/>
            <a:r>
              <a:rPr lang="tr-TR" sz="2400" dirty="0" smtClean="0"/>
              <a:t>Arama motoruna </a:t>
            </a:r>
            <a:r>
              <a:rPr lang="tr-TR" sz="2400" dirty="0" err="1" smtClean="0">
                <a:solidFill>
                  <a:srgbClr val="0070C0"/>
                </a:solidFill>
              </a:rPr>
              <a:t>Sql</a:t>
            </a:r>
            <a:r>
              <a:rPr lang="tr-TR" sz="2400" dirty="0" smtClean="0">
                <a:solidFill>
                  <a:srgbClr val="0070C0"/>
                </a:solidFill>
              </a:rPr>
              <a:t> Server indir </a:t>
            </a:r>
            <a:r>
              <a:rPr lang="tr-TR" sz="2400" dirty="0" smtClean="0"/>
              <a:t>yazalım.</a:t>
            </a:r>
            <a:endParaRPr lang="tr-TR" sz="2400" dirty="0"/>
          </a:p>
        </p:txBody>
      </p:sp>
      <p:pic>
        <p:nvPicPr>
          <p:cNvPr id="8" name="Resim 7"/>
          <p:cNvPicPr>
            <a:picLocks noChangeAspect="1"/>
          </p:cNvPicPr>
          <p:nvPr/>
        </p:nvPicPr>
        <p:blipFill>
          <a:blip r:embed="rId2"/>
          <a:stretch>
            <a:fillRect/>
          </a:stretch>
        </p:blipFill>
        <p:spPr>
          <a:xfrm>
            <a:off x="838200" y="1867174"/>
            <a:ext cx="7467600" cy="4225741"/>
          </a:xfrm>
          <a:prstGeom prst="rect">
            <a:avLst/>
          </a:prstGeom>
        </p:spPr>
      </p:pic>
    </p:spTree>
    <p:extLst>
      <p:ext uri="{BB962C8B-B14F-4D97-AF65-F5344CB8AC3E}">
        <p14:creationId xmlns:p14="http://schemas.microsoft.com/office/powerpoint/2010/main" val="13958720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7E9-A826-CC8D-A78C-A0BBC19331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43BD32-6CE6-A191-99AA-9D6ADE9AE1DC}"/>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700B1B4A-4F06-0D0F-BC9A-A73834F7F385}"/>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p:cNvSpPr txBox="1"/>
          <p:nvPr/>
        </p:nvSpPr>
        <p:spPr>
          <a:xfrm>
            <a:off x="685800" y="1295400"/>
            <a:ext cx="7924800" cy="400110"/>
          </a:xfrm>
          <a:prstGeom prst="rect">
            <a:avLst/>
          </a:prstGeom>
          <a:noFill/>
        </p:spPr>
        <p:txBody>
          <a:bodyPr wrap="square" rtlCol="0">
            <a:spAutoFit/>
          </a:bodyPr>
          <a:lstStyle/>
          <a:p>
            <a:r>
              <a:rPr lang="tr-TR" sz="2000" dirty="0"/>
              <a:t>Sunucuya IP adresi üzerinden bağlanmak için:</a:t>
            </a:r>
          </a:p>
        </p:txBody>
      </p:sp>
      <p:pic>
        <p:nvPicPr>
          <p:cNvPr id="6" name="Resim 5">
            <a:extLst>
              <a:ext uri="{FF2B5EF4-FFF2-40B4-BE49-F238E27FC236}">
                <a16:creationId xmlns:a16="http://schemas.microsoft.com/office/drawing/2014/main" id="{A30052D1-64D7-1E92-A95A-482E42E2E83C}"/>
              </a:ext>
            </a:extLst>
          </p:cNvPr>
          <p:cNvPicPr>
            <a:picLocks noChangeAspect="1"/>
          </p:cNvPicPr>
          <p:nvPr/>
        </p:nvPicPr>
        <p:blipFill>
          <a:blip r:embed="rId2"/>
          <a:stretch>
            <a:fillRect/>
          </a:stretch>
        </p:blipFill>
        <p:spPr>
          <a:xfrm>
            <a:off x="1371600" y="1857120"/>
            <a:ext cx="5562600" cy="3705480"/>
          </a:xfrm>
          <a:prstGeom prst="rect">
            <a:avLst/>
          </a:prstGeom>
        </p:spPr>
      </p:pic>
    </p:spTree>
    <p:extLst>
      <p:ext uri="{BB962C8B-B14F-4D97-AF65-F5344CB8AC3E}">
        <p14:creationId xmlns:p14="http://schemas.microsoft.com/office/powerpoint/2010/main" val="11298743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FDF4A-6CD8-95EF-5AE7-2B485CBD5EC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BBC00DD-AC28-4F31-A47E-BB25A6BFDB53}"/>
              </a:ext>
            </a:extLst>
          </p:cNvPr>
          <p:cNvSpPr txBox="1">
            <a:spLocks noGrp="1"/>
          </p:cNvSpPr>
          <p:nvPr>
            <p:ph type="title"/>
          </p:nvPr>
        </p:nvSpPr>
        <p:spPr>
          <a:xfrm>
            <a:off x="838200" y="685800"/>
            <a:ext cx="7467600" cy="695325"/>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a:t>
            </a:r>
            <a:r>
              <a:rPr lang="tr-TR" spc="-5" dirty="0">
                <a:solidFill>
                  <a:schemeClr val="accent5">
                    <a:lumMod val="50000"/>
                  </a:schemeClr>
                </a:solidFill>
              </a:rPr>
              <a:t> Bağlanma</a:t>
            </a:r>
            <a:endParaRPr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FA00B0EB-8AB9-D9FB-A2FA-8B0F52998553}"/>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a:extLst>
              <a:ext uri="{FF2B5EF4-FFF2-40B4-BE49-F238E27FC236}">
                <a16:creationId xmlns:a16="http://schemas.microsoft.com/office/drawing/2014/main" id="{E6E40914-0D18-EF4B-4EB5-D39A402D0A4D}"/>
              </a:ext>
            </a:extLst>
          </p:cNvPr>
          <p:cNvSpPr txBox="1"/>
          <p:nvPr/>
        </p:nvSpPr>
        <p:spPr>
          <a:xfrm>
            <a:off x="685800" y="1295400"/>
            <a:ext cx="7924800" cy="707886"/>
          </a:xfrm>
          <a:prstGeom prst="rect">
            <a:avLst/>
          </a:prstGeom>
          <a:noFill/>
        </p:spPr>
        <p:txBody>
          <a:bodyPr wrap="square" rtlCol="0">
            <a:spAutoFit/>
          </a:bodyPr>
          <a:lstStyle/>
          <a:p>
            <a:pPr algn="just"/>
            <a:r>
              <a:rPr lang="tr-TR" sz="2000" dirty="0"/>
              <a:t>Sunucuya IP adresi üzerinden bağlanmak </a:t>
            </a:r>
            <a:r>
              <a:rPr lang="tr-TR" sz="2000" dirty="0" smtClean="0"/>
              <a:t>için, sunucun IP adresini öğrenmeliyim.</a:t>
            </a:r>
            <a:endParaRPr lang="tr-TR" sz="2000" dirty="0"/>
          </a:p>
        </p:txBody>
      </p:sp>
      <p:pic>
        <p:nvPicPr>
          <p:cNvPr id="7" name="Resim 6">
            <a:extLst>
              <a:ext uri="{FF2B5EF4-FFF2-40B4-BE49-F238E27FC236}">
                <a16:creationId xmlns:a16="http://schemas.microsoft.com/office/drawing/2014/main" id="{1D88BB9A-C35F-8500-963F-9D61446E438B}"/>
              </a:ext>
            </a:extLst>
          </p:cNvPr>
          <p:cNvPicPr>
            <a:picLocks noChangeAspect="1"/>
          </p:cNvPicPr>
          <p:nvPr/>
        </p:nvPicPr>
        <p:blipFill>
          <a:blip r:embed="rId2"/>
          <a:stretch>
            <a:fillRect/>
          </a:stretch>
        </p:blipFill>
        <p:spPr>
          <a:xfrm>
            <a:off x="862399" y="2099007"/>
            <a:ext cx="7291001" cy="4281425"/>
          </a:xfrm>
          <a:prstGeom prst="rect">
            <a:avLst/>
          </a:prstGeom>
        </p:spPr>
      </p:pic>
    </p:spTree>
    <p:extLst>
      <p:ext uri="{BB962C8B-B14F-4D97-AF65-F5344CB8AC3E}">
        <p14:creationId xmlns:p14="http://schemas.microsoft.com/office/powerpoint/2010/main" val="3432813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9319-094E-3681-0480-D659F3CA53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554C264-E961-3414-448C-C4FFAABD4BAF}"/>
              </a:ext>
            </a:extLst>
          </p:cNvPr>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Sunucuya Bağlanma</a:t>
            </a:r>
            <a:endParaRPr sz="4000" spc="-5" dirty="0">
              <a:solidFill>
                <a:schemeClr val="accent5">
                  <a:lumMod val="50000"/>
                </a:schemeClr>
              </a:solidFill>
            </a:endParaRPr>
          </a:p>
        </p:txBody>
      </p:sp>
      <p:sp>
        <p:nvSpPr>
          <p:cNvPr id="5" name="Altbilgi Yer Tutucusu 4">
            <a:extLst>
              <a:ext uri="{FF2B5EF4-FFF2-40B4-BE49-F238E27FC236}">
                <a16:creationId xmlns:a16="http://schemas.microsoft.com/office/drawing/2014/main" id="{20F86C94-1AF3-6F73-007D-A9CFDDC9EEC4}"/>
              </a:ext>
            </a:extLst>
          </p:cNvPr>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4" name="Metin kutusu 3">
            <a:extLst>
              <a:ext uri="{FF2B5EF4-FFF2-40B4-BE49-F238E27FC236}">
                <a16:creationId xmlns:a16="http://schemas.microsoft.com/office/drawing/2014/main" id="{9ECCDF58-AC2B-E0D0-B7D1-8642A42DC449}"/>
              </a:ext>
            </a:extLst>
          </p:cNvPr>
          <p:cNvSpPr txBox="1"/>
          <p:nvPr/>
        </p:nvSpPr>
        <p:spPr>
          <a:xfrm>
            <a:off x="685800" y="1295400"/>
            <a:ext cx="7924800" cy="707886"/>
          </a:xfrm>
          <a:prstGeom prst="rect">
            <a:avLst/>
          </a:prstGeom>
          <a:noFill/>
        </p:spPr>
        <p:txBody>
          <a:bodyPr wrap="square" rtlCol="0">
            <a:spAutoFit/>
          </a:bodyPr>
          <a:lstStyle/>
          <a:p>
            <a:pPr algn="just"/>
            <a:r>
              <a:rPr lang="tr-TR" sz="2000" dirty="0"/>
              <a:t>Sunucuya IP adresi üzerinden bağlanmak için, sunucun IP adresini öğrenmeliyim.</a:t>
            </a:r>
          </a:p>
        </p:txBody>
      </p:sp>
      <p:pic>
        <p:nvPicPr>
          <p:cNvPr id="6" name="Resim 5">
            <a:extLst>
              <a:ext uri="{FF2B5EF4-FFF2-40B4-BE49-F238E27FC236}">
                <a16:creationId xmlns:a16="http://schemas.microsoft.com/office/drawing/2014/main" id="{8649124B-1D73-74B0-DAA4-9C7D074FEA95}"/>
              </a:ext>
            </a:extLst>
          </p:cNvPr>
          <p:cNvPicPr>
            <a:picLocks noChangeAspect="1"/>
          </p:cNvPicPr>
          <p:nvPr/>
        </p:nvPicPr>
        <p:blipFill>
          <a:blip r:embed="rId2"/>
          <a:stretch>
            <a:fillRect/>
          </a:stretch>
        </p:blipFill>
        <p:spPr>
          <a:xfrm>
            <a:off x="1447800" y="2133600"/>
            <a:ext cx="6450654" cy="4200978"/>
          </a:xfrm>
          <a:prstGeom prst="rect">
            <a:avLst/>
          </a:prstGeom>
        </p:spPr>
      </p:pic>
    </p:spTree>
    <p:extLst>
      <p:ext uri="{BB962C8B-B14F-4D97-AF65-F5344CB8AC3E}">
        <p14:creationId xmlns:p14="http://schemas.microsoft.com/office/powerpoint/2010/main" val="17189542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198" y="743864"/>
            <a:ext cx="7136130" cy="627736"/>
          </a:xfrm>
          <a:prstGeom prst="rect">
            <a:avLst/>
          </a:prstGeom>
        </p:spPr>
        <p:txBody>
          <a:bodyPr vert="horz" wrap="square" lIns="0" tIns="12065" rIns="0" bIns="0" rtlCol="0">
            <a:spAutoFit/>
          </a:bodyPr>
          <a:lstStyle/>
          <a:p>
            <a:pPr marL="12700">
              <a:lnSpc>
                <a:spcPct val="100000"/>
              </a:lnSpc>
              <a:spcBef>
                <a:spcPts val="95"/>
              </a:spcBef>
            </a:pPr>
            <a:r>
              <a:rPr lang="tr-TR" sz="4000" spc="-10" dirty="0">
                <a:solidFill>
                  <a:schemeClr val="accent5">
                    <a:lumMod val="50000"/>
                  </a:schemeClr>
                </a:solidFill>
              </a:rPr>
              <a:t>Sistem </a:t>
            </a:r>
            <a:r>
              <a:rPr lang="tr-TR" sz="4000" spc="-10" dirty="0" err="1">
                <a:solidFill>
                  <a:schemeClr val="accent5">
                    <a:lumMod val="50000"/>
                  </a:schemeClr>
                </a:solidFill>
              </a:rPr>
              <a:t>Veritabanları</a:t>
            </a:r>
            <a:endParaRPr sz="4000" spc="-10" dirty="0">
              <a:solidFill>
                <a:schemeClr val="accent5">
                  <a:lumMod val="50000"/>
                </a:schemeClr>
              </a:solidFill>
            </a:endParaRPr>
          </a:p>
        </p:txBody>
      </p:sp>
      <p:sp>
        <p:nvSpPr>
          <p:cNvPr id="3" name="object 3"/>
          <p:cNvSpPr txBox="1"/>
          <p:nvPr/>
        </p:nvSpPr>
        <p:spPr>
          <a:xfrm>
            <a:off x="935939" y="1369951"/>
            <a:ext cx="7455002" cy="1572866"/>
          </a:xfrm>
          <a:prstGeom prst="rect">
            <a:avLst/>
          </a:prstGeom>
        </p:spPr>
        <p:txBody>
          <a:bodyPr vert="horz" wrap="square" lIns="0" tIns="109855" rIns="0" bIns="0" rtlCol="0">
            <a:spAutoFit/>
          </a:bodyPr>
          <a:lstStyle/>
          <a:p>
            <a:pPr marL="12700" algn="just">
              <a:lnSpc>
                <a:spcPct val="100000"/>
              </a:lnSpc>
              <a:spcBef>
                <a:spcPts val="865"/>
              </a:spcBef>
            </a:pPr>
            <a:r>
              <a:rPr lang="tr-TR" sz="2000" spc="-10" dirty="0">
                <a:solidFill>
                  <a:srgbClr val="4B4B4B"/>
                </a:solidFill>
                <a:latin typeface="Arial"/>
                <a:cs typeface="Arial"/>
              </a:rPr>
              <a:t>SQL Server sunucusunun biz kullanıcılarına kendisinin oluşturup sağladığı </a:t>
            </a:r>
            <a:r>
              <a:rPr lang="tr-TR" sz="2000" spc="-10" dirty="0" err="1">
                <a:solidFill>
                  <a:srgbClr val="4B4B4B"/>
                </a:solidFill>
                <a:latin typeface="Arial"/>
                <a:cs typeface="Arial"/>
              </a:rPr>
              <a:t>veritabalarına</a:t>
            </a:r>
            <a:r>
              <a:rPr lang="tr-TR" sz="2000" spc="-10" dirty="0">
                <a:solidFill>
                  <a:srgbClr val="4B4B4B"/>
                </a:solidFill>
                <a:latin typeface="Arial"/>
                <a:cs typeface="Arial"/>
              </a:rPr>
              <a:t> sistem </a:t>
            </a:r>
            <a:r>
              <a:rPr lang="tr-TR" sz="2000" spc="-10" dirty="0" err="1">
                <a:solidFill>
                  <a:srgbClr val="4B4B4B"/>
                </a:solidFill>
                <a:latin typeface="Arial"/>
                <a:cs typeface="Arial"/>
              </a:rPr>
              <a:t>veritabanları</a:t>
            </a:r>
            <a:r>
              <a:rPr lang="tr-TR" sz="2000" spc="-10" dirty="0">
                <a:solidFill>
                  <a:srgbClr val="4B4B4B"/>
                </a:solidFill>
                <a:latin typeface="Arial"/>
                <a:cs typeface="Arial"/>
              </a:rPr>
              <a:t> adı verilir. </a:t>
            </a:r>
            <a:endParaRPr lang="tr-TR" sz="2000" spc="-10" dirty="0" smtClean="0">
              <a:solidFill>
                <a:srgbClr val="4B4B4B"/>
              </a:solidFill>
              <a:latin typeface="Arial"/>
              <a:cs typeface="Arial"/>
            </a:endParaRPr>
          </a:p>
          <a:p>
            <a:pPr marL="12700" algn="just">
              <a:lnSpc>
                <a:spcPct val="100000"/>
              </a:lnSpc>
              <a:spcBef>
                <a:spcPts val="865"/>
              </a:spcBef>
            </a:pPr>
            <a:r>
              <a:rPr lang="tr-TR" sz="2000" spc="-10" dirty="0" smtClean="0">
                <a:solidFill>
                  <a:srgbClr val="4B4B4B"/>
                </a:solidFill>
                <a:latin typeface="Arial"/>
                <a:cs typeface="Arial"/>
              </a:rPr>
              <a:t>Başlıca </a:t>
            </a:r>
            <a:r>
              <a:rPr lang="tr-TR" sz="2000" spc="-10" dirty="0">
                <a:solidFill>
                  <a:srgbClr val="4B4B4B"/>
                </a:solidFill>
                <a:latin typeface="Arial"/>
                <a:cs typeface="Arial"/>
              </a:rPr>
              <a:t>sistem </a:t>
            </a:r>
            <a:r>
              <a:rPr lang="tr-TR" sz="2000" spc="-10" dirty="0" err="1">
                <a:solidFill>
                  <a:srgbClr val="4B4B4B"/>
                </a:solidFill>
                <a:latin typeface="Arial"/>
                <a:cs typeface="Arial"/>
              </a:rPr>
              <a:t>veritabanları</a:t>
            </a:r>
            <a:r>
              <a:rPr lang="tr-TR" sz="2000" spc="-10" dirty="0">
                <a:solidFill>
                  <a:srgbClr val="4B4B4B"/>
                </a:solidFill>
                <a:latin typeface="Arial"/>
                <a:cs typeface="Arial"/>
              </a:rPr>
              <a:t> 4 tanedir:</a:t>
            </a:r>
          </a:p>
          <a:p>
            <a:pPr marL="12700" algn="just">
              <a:lnSpc>
                <a:spcPct val="100000"/>
              </a:lnSpc>
              <a:spcBef>
                <a:spcPts val="865"/>
              </a:spcBef>
            </a:pPr>
            <a:endParaRPr sz="2000" dirty="0">
              <a:latin typeface="Arial"/>
              <a:cs typeface="Arial"/>
            </a:endParaRPr>
          </a:p>
        </p:txBody>
      </p:sp>
      <p:sp>
        <p:nvSpPr>
          <p:cNvPr id="4" name="Altbilgi Yer Tutucusu 3"/>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pic>
        <p:nvPicPr>
          <p:cNvPr id="1028" name="Picture 4" descr="C:\Users\USER\AppData\Local\Temp\SNAGHTML726076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819400"/>
            <a:ext cx="4876800" cy="29684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7630" y="591464"/>
            <a:ext cx="7409100" cy="627736"/>
          </a:xfrm>
          <a:prstGeom prst="rect">
            <a:avLst/>
          </a:prstGeom>
        </p:spPr>
        <p:txBody>
          <a:bodyPr vert="horz" wrap="square" lIns="0" tIns="12065" rIns="0" bIns="0" rtlCol="0">
            <a:spAutoFit/>
          </a:bodyPr>
          <a:lstStyle/>
          <a:p>
            <a:pPr marL="12700">
              <a:lnSpc>
                <a:spcPct val="100000"/>
              </a:lnSpc>
              <a:spcBef>
                <a:spcPts val="95"/>
              </a:spcBef>
            </a:pPr>
            <a:r>
              <a:rPr lang="tr-TR" sz="4000" spc="-10" dirty="0">
                <a:solidFill>
                  <a:schemeClr val="accent5">
                    <a:lumMod val="50000"/>
                  </a:schemeClr>
                </a:solidFill>
              </a:rPr>
              <a:t>Sistem </a:t>
            </a:r>
            <a:r>
              <a:rPr lang="tr-TR" sz="4000" spc="-10" dirty="0" err="1">
                <a:solidFill>
                  <a:schemeClr val="accent5">
                    <a:lumMod val="50000"/>
                  </a:schemeClr>
                </a:solidFill>
              </a:rPr>
              <a:t>Veritabanları</a:t>
            </a:r>
            <a:endParaRPr sz="4000" spc="-10" dirty="0">
              <a:solidFill>
                <a:schemeClr val="accent5">
                  <a:lumMod val="50000"/>
                </a:schemeClr>
              </a:solidFill>
            </a:endParaRPr>
          </a:p>
        </p:txBody>
      </p:sp>
      <p:sp>
        <p:nvSpPr>
          <p:cNvPr id="3" name="object 3"/>
          <p:cNvSpPr txBox="1"/>
          <p:nvPr/>
        </p:nvSpPr>
        <p:spPr>
          <a:xfrm>
            <a:off x="685800" y="1202623"/>
            <a:ext cx="8001000" cy="4573688"/>
          </a:xfrm>
          <a:prstGeom prst="rect">
            <a:avLst/>
          </a:prstGeom>
        </p:spPr>
        <p:txBody>
          <a:bodyPr vert="horz" wrap="square" lIns="0" tIns="109855" rIns="0" bIns="0" rtlCol="0">
            <a:spAutoFit/>
          </a:bodyPr>
          <a:lstStyle/>
          <a:p>
            <a:pPr marL="12700" algn="just">
              <a:lnSpc>
                <a:spcPct val="100000"/>
              </a:lnSpc>
              <a:spcBef>
                <a:spcPts val="1200"/>
              </a:spcBef>
            </a:pPr>
            <a:r>
              <a:rPr lang="tr-TR" sz="2000" b="1" spc="-10" dirty="0">
                <a:solidFill>
                  <a:srgbClr val="FF0000"/>
                </a:solidFill>
                <a:latin typeface="Arial"/>
                <a:cs typeface="Arial"/>
              </a:rPr>
              <a:t>Master:</a:t>
            </a:r>
            <a:r>
              <a:rPr lang="tr-TR" sz="2000" spc="-10" dirty="0">
                <a:solidFill>
                  <a:srgbClr val="4B4B4B"/>
                </a:solidFill>
                <a:latin typeface="Arial"/>
                <a:cs typeface="Arial"/>
              </a:rPr>
              <a:t> Sql Server’ın stabil çalışmasını sağlayan nesnelerin yer aldığı içerisinde server – </a:t>
            </a:r>
            <a:r>
              <a:rPr lang="tr-TR" sz="2000" spc="-10" dirty="0" err="1">
                <a:solidFill>
                  <a:srgbClr val="4B4B4B"/>
                </a:solidFill>
                <a:latin typeface="Arial"/>
                <a:cs typeface="Arial"/>
              </a:rPr>
              <a:t>level</a:t>
            </a:r>
            <a:r>
              <a:rPr lang="tr-TR" sz="2000" spc="-10" dirty="0">
                <a:solidFill>
                  <a:srgbClr val="4B4B4B"/>
                </a:solidFill>
                <a:latin typeface="Arial"/>
                <a:cs typeface="Arial"/>
              </a:rPr>
              <a:t> (sunucu seviye) bilgilerini tutan </a:t>
            </a:r>
            <a:r>
              <a:rPr lang="tr-TR" sz="2000" spc="-10" dirty="0" err="1">
                <a:solidFill>
                  <a:srgbClr val="4B4B4B"/>
                </a:solidFill>
                <a:latin typeface="Arial"/>
                <a:cs typeface="Arial"/>
              </a:rPr>
              <a:t>veritabanıdır</a:t>
            </a:r>
            <a:r>
              <a:rPr lang="tr-TR" sz="2000" spc="-10" dirty="0">
                <a:solidFill>
                  <a:srgbClr val="4B4B4B"/>
                </a:solidFill>
                <a:latin typeface="Arial"/>
                <a:cs typeface="Arial"/>
              </a:rPr>
              <a:t>. Bu bölümde yanlış bir veri siler ya da güncellersek sunucu eskisi gibi çalışmayabilir.</a:t>
            </a:r>
          </a:p>
          <a:p>
            <a:pPr marL="12700" algn="just">
              <a:lnSpc>
                <a:spcPct val="100000"/>
              </a:lnSpc>
              <a:spcBef>
                <a:spcPts val="1200"/>
              </a:spcBef>
            </a:pPr>
            <a:r>
              <a:rPr lang="tr-TR" sz="2000" b="1" spc="-10" dirty="0">
                <a:solidFill>
                  <a:srgbClr val="FF0000"/>
                </a:solidFill>
                <a:latin typeface="Arial"/>
                <a:cs typeface="Arial"/>
              </a:rPr>
              <a:t>Model:</a:t>
            </a:r>
            <a:r>
              <a:rPr lang="tr-TR" sz="2000" spc="-10" dirty="0">
                <a:solidFill>
                  <a:srgbClr val="4B4B4B"/>
                </a:solidFill>
                <a:latin typeface="Arial"/>
                <a:cs typeface="Arial"/>
              </a:rPr>
              <a:t> Kısaca bir </a:t>
            </a:r>
            <a:r>
              <a:rPr lang="tr-TR" sz="2000" spc="-10" dirty="0" err="1">
                <a:solidFill>
                  <a:srgbClr val="4B4B4B"/>
                </a:solidFill>
                <a:latin typeface="Arial"/>
                <a:cs typeface="Arial"/>
              </a:rPr>
              <a:t>database</a:t>
            </a:r>
            <a:r>
              <a:rPr lang="tr-TR" sz="2000" spc="-10" dirty="0">
                <a:solidFill>
                  <a:srgbClr val="4B4B4B"/>
                </a:solidFill>
                <a:latin typeface="Arial"/>
                <a:cs typeface="Arial"/>
              </a:rPr>
              <a:t> </a:t>
            </a:r>
            <a:r>
              <a:rPr lang="tr-TR" sz="2000" spc="-10" dirty="0" err="1">
                <a:solidFill>
                  <a:srgbClr val="FF0000"/>
                </a:solidFill>
                <a:latin typeface="Arial"/>
                <a:cs typeface="Arial"/>
              </a:rPr>
              <a:t>template</a:t>
            </a:r>
            <a:r>
              <a:rPr lang="tr-TR" sz="2000" spc="-10" dirty="0">
                <a:solidFill>
                  <a:srgbClr val="FF0000"/>
                </a:solidFill>
                <a:latin typeface="Arial"/>
                <a:cs typeface="Arial"/>
              </a:rPr>
              <a:t> (şablonu) </a:t>
            </a:r>
            <a:r>
              <a:rPr lang="tr-TR" sz="2000" spc="-10" dirty="0">
                <a:solidFill>
                  <a:srgbClr val="4B4B4B"/>
                </a:solidFill>
                <a:latin typeface="Arial"/>
                <a:cs typeface="Arial"/>
              </a:rPr>
              <a:t>diyebiliriz, Sql server içerisinde oluşan her yeni </a:t>
            </a:r>
            <a:r>
              <a:rPr lang="tr-TR" sz="2000" spc="-10" dirty="0" err="1">
                <a:solidFill>
                  <a:srgbClr val="4B4B4B"/>
                </a:solidFill>
                <a:latin typeface="Arial"/>
                <a:cs typeface="Arial"/>
              </a:rPr>
              <a:t>veritabanı</a:t>
            </a:r>
            <a:r>
              <a:rPr lang="tr-TR" sz="2000" spc="-10" dirty="0">
                <a:solidFill>
                  <a:srgbClr val="4B4B4B"/>
                </a:solidFill>
                <a:latin typeface="Arial"/>
                <a:cs typeface="Arial"/>
              </a:rPr>
              <a:t> standart varsayılan değerleri kullanmasını sağlar</a:t>
            </a:r>
          </a:p>
          <a:p>
            <a:pPr marL="12700" algn="just">
              <a:lnSpc>
                <a:spcPct val="100000"/>
              </a:lnSpc>
              <a:spcBef>
                <a:spcPts val="1200"/>
              </a:spcBef>
            </a:pPr>
            <a:r>
              <a:rPr lang="tr-TR" sz="2000" b="1" spc="-10" dirty="0" err="1">
                <a:solidFill>
                  <a:srgbClr val="FF0000"/>
                </a:solidFill>
                <a:latin typeface="Arial"/>
                <a:cs typeface="Arial"/>
              </a:rPr>
              <a:t>Msdb:</a:t>
            </a:r>
            <a:r>
              <a:rPr lang="tr-TR" sz="2000" spc="-10" dirty="0" err="1">
                <a:solidFill>
                  <a:srgbClr val="4B4B4B"/>
                </a:solidFill>
                <a:latin typeface="Arial"/>
                <a:cs typeface="Arial"/>
              </a:rPr>
              <a:t>Zamanlanmış</a:t>
            </a:r>
            <a:r>
              <a:rPr lang="tr-TR" sz="2000" spc="-10" dirty="0">
                <a:solidFill>
                  <a:srgbClr val="4B4B4B"/>
                </a:solidFill>
                <a:latin typeface="Arial"/>
                <a:cs typeface="Arial"/>
              </a:rPr>
              <a:t> görevlerin tutulduğu ve bu görevlerin zamanında çalışmasıyla ilgili işlemlerin tutulduğu </a:t>
            </a:r>
            <a:r>
              <a:rPr lang="tr-TR" sz="2000" spc="-10" dirty="0" err="1">
                <a:solidFill>
                  <a:srgbClr val="4B4B4B"/>
                </a:solidFill>
                <a:latin typeface="Arial"/>
                <a:cs typeface="Arial"/>
              </a:rPr>
              <a:t>veritabanıdır</a:t>
            </a:r>
            <a:r>
              <a:rPr lang="tr-TR" sz="2000" spc="-10" dirty="0">
                <a:solidFill>
                  <a:srgbClr val="4B4B4B"/>
                </a:solidFill>
                <a:latin typeface="Arial"/>
                <a:cs typeface="Arial"/>
              </a:rPr>
              <a:t>. Kısacası </a:t>
            </a:r>
            <a:r>
              <a:rPr lang="tr-TR" sz="2000" spc="-10" dirty="0" err="1">
                <a:solidFill>
                  <a:srgbClr val="4B4B4B"/>
                </a:solidFill>
                <a:latin typeface="Arial"/>
                <a:cs typeface="Arial"/>
              </a:rPr>
              <a:t>Sql</a:t>
            </a:r>
            <a:r>
              <a:rPr lang="tr-TR" sz="2000" spc="-10" dirty="0">
                <a:solidFill>
                  <a:srgbClr val="4B4B4B"/>
                </a:solidFill>
                <a:latin typeface="Arial"/>
                <a:cs typeface="Arial"/>
              </a:rPr>
              <a:t> Server Agent ile bire bir ilişkisi vardır.</a:t>
            </a:r>
          </a:p>
          <a:p>
            <a:pPr marL="12700" algn="just">
              <a:lnSpc>
                <a:spcPct val="100000"/>
              </a:lnSpc>
              <a:spcBef>
                <a:spcPts val="1200"/>
              </a:spcBef>
            </a:pPr>
            <a:r>
              <a:rPr lang="tr-TR" sz="2000" b="1" spc="-10" dirty="0" err="1">
                <a:solidFill>
                  <a:srgbClr val="FF0000"/>
                </a:solidFill>
                <a:latin typeface="Arial"/>
                <a:cs typeface="Arial"/>
              </a:rPr>
              <a:t>Tempdb</a:t>
            </a:r>
            <a:r>
              <a:rPr lang="tr-TR" sz="2000" b="1" spc="-10" dirty="0">
                <a:solidFill>
                  <a:srgbClr val="FF0000"/>
                </a:solidFill>
                <a:latin typeface="Arial"/>
                <a:cs typeface="Arial"/>
              </a:rPr>
              <a:t>: </a:t>
            </a:r>
            <a:r>
              <a:rPr lang="tr-TR" sz="2000" spc="-10" dirty="0">
                <a:solidFill>
                  <a:srgbClr val="4B4B4B"/>
                </a:solidFill>
                <a:latin typeface="Arial"/>
                <a:cs typeface="Arial"/>
              </a:rPr>
              <a:t>Üzerinde çalıştığımız </a:t>
            </a:r>
            <a:r>
              <a:rPr lang="tr-TR" sz="2000" spc="-10" dirty="0" err="1">
                <a:solidFill>
                  <a:srgbClr val="4B4B4B"/>
                </a:solidFill>
                <a:latin typeface="Arial"/>
                <a:cs typeface="Arial"/>
              </a:rPr>
              <a:t>databaselerin</a:t>
            </a:r>
            <a:r>
              <a:rPr lang="tr-TR" sz="2000" spc="-10" dirty="0">
                <a:solidFill>
                  <a:srgbClr val="4B4B4B"/>
                </a:solidFill>
                <a:latin typeface="Arial"/>
                <a:cs typeface="Arial"/>
              </a:rPr>
              <a:t> geçici bilgilerinin bulunduğu veri tabanıdır. </a:t>
            </a:r>
            <a:r>
              <a:rPr lang="tr-TR" sz="2000" spc="-10" dirty="0" err="1">
                <a:solidFill>
                  <a:srgbClr val="4B4B4B"/>
                </a:solidFill>
                <a:latin typeface="Arial"/>
                <a:cs typeface="Arial"/>
              </a:rPr>
              <a:t>Sql</a:t>
            </a:r>
            <a:r>
              <a:rPr lang="tr-TR" sz="2000" spc="-10" dirty="0">
                <a:solidFill>
                  <a:srgbClr val="4B4B4B"/>
                </a:solidFill>
                <a:latin typeface="Arial"/>
                <a:cs typeface="Arial"/>
              </a:rPr>
              <a:t> Server her kapanıp açıldığında tekrar </a:t>
            </a:r>
            <a:r>
              <a:rPr lang="tr-TR" sz="2000" spc="-10" dirty="0" err="1">
                <a:solidFill>
                  <a:srgbClr val="4B4B4B"/>
                </a:solidFill>
                <a:latin typeface="Arial"/>
                <a:cs typeface="Arial"/>
              </a:rPr>
              <a:t>Create</a:t>
            </a:r>
            <a:r>
              <a:rPr lang="tr-TR" sz="2000" spc="-10" dirty="0">
                <a:solidFill>
                  <a:srgbClr val="4B4B4B"/>
                </a:solidFill>
                <a:latin typeface="Arial"/>
                <a:cs typeface="Arial"/>
              </a:rPr>
              <a:t> edilir yeniden oluşturulur.</a:t>
            </a:r>
            <a:endParaRPr sz="2000" dirty="0">
              <a:latin typeface="Arial"/>
              <a:cs typeface="Arial"/>
            </a:endParaRPr>
          </a:p>
        </p:txBody>
      </p:sp>
      <p:sp>
        <p:nvSpPr>
          <p:cNvPr id="4" name="Altbilgi Yer Tutucusu 3"/>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spTree>
    <p:extLst>
      <p:ext uri="{BB962C8B-B14F-4D97-AF65-F5344CB8AC3E}">
        <p14:creationId xmlns:p14="http://schemas.microsoft.com/office/powerpoint/2010/main" val="3523760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7EA9E-89A8-3FD5-6438-9C9224DC18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9DF1081-1A4F-C556-C7E2-71DEEA33A003}"/>
              </a:ext>
            </a:extLst>
          </p:cNvPr>
          <p:cNvSpPr txBox="1">
            <a:spLocks noGrp="1"/>
          </p:cNvSpPr>
          <p:nvPr>
            <p:ph type="title"/>
          </p:nvPr>
        </p:nvSpPr>
        <p:spPr>
          <a:xfrm>
            <a:off x="1003198" y="483184"/>
            <a:ext cx="7136130" cy="695325"/>
          </a:xfrm>
          <a:prstGeom prst="rect">
            <a:avLst/>
          </a:prstGeom>
        </p:spPr>
        <p:txBody>
          <a:bodyPr vert="horz" wrap="square" lIns="0" tIns="12065" rIns="0" bIns="0" rtlCol="0">
            <a:spAutoFit/>
          </a:bodyPr>
          <a:lstStyle/>
          <a:p>
            <a:pPr marL="12700">
              <a:lnSpc>
                <a:spcPct val="100000"/>
              </a:lnSpc>
              <a:spcBef>
                <a:spcPts val="95"/>
              </a:spcBef>
            </a:pPr>
            <a:r>
              <a:rPr lang="tr-TR" sz="4000" spc="-10" dirty="0">
                <a:solidFill>
                  <a:schemeClr val="accent5">
                    <a:lumMod val="50000"/>
                  </a:schemeClr>
                </a:solidFill>
              </a:rPr>
              <a:t>Sistem</a:t>
            </a:r>
            <a:r>
              <a:rPr lang="tr-TR" spc="-10" dirty="0">
                <a:solidFill>
                  <a:schemeClr val="accent5">
                    <a:lumMod val="50000"/>
                  </a:schemeClr>
                </a:solidFill>
              </a:rPr>
              <a:t> </a:t>
            </a:r>
            <a:r>
              <a:rPr lang="tr-TR" spc="-10" dirty="0" err="1">
                <a:solidFill>
                  <a:schemeClr val="accent5">
                    <a:lumMod val="50000"/>
                  </a:schemeClr>
                </a:solidFill>
              </a:rPr>
              <a:t>Veritabanları</a:t>
            </a:r>
            <a:endParaRPr spc="-10" dirty="0">
              <a:solidFill>
                <a:schemeClr val="accent5">
                  <a:lumMod val="50000"/>
                </a:schemeClr>
              </a:solidFill>
            </a:endParaRPr>
          </a:p>
        </p:txBody>
      </p:sp>
      <p:sp>
        <p:nvSpPr>
          <p:cNvPr id="3" name="object 3">
            <a:extLst>
              <a:ext uri="{FF2B5EF4-FFF2-40B4-BE49-F238E27FC236}">
                <a16:creationId xmlns:a16="http://schemas.microsoft.com/office/drawing/2014/main" id="{3F99C4EF-A8BD-9D66-96D6-45F325E5C165}"/>
              </a:ext>
            </a:extLst>
          </p:cNvPr>
          <p:cNvSpPr txBox="1"/>
          <p:nvPr/>
        </p:nvSpPr>
        <p:spPr>
          <a:xfrm>
            <a:off x="1003198" y="1232615"/>
            <a:ext cx="7660742" cy="418704"/>
          </a:xfrm>
          <a:prstGeom prst="rect">
            <a:avLst/>
          </a:prstGeom>
        </p:spPr>
        <p:txBody>
          <a:bodyPr vert="horz" wrap="square" lIns="0" tIns="109855" rIns="0" bIns="0" rtlCol="0">
            <a:spAutoFit/>
          </a:bodyPr>
          <a:lstStyle/>
          <a:p>
            <a:pPr marL="12700" algn="just">
              <a:lnSpc>
                <a:spcPct val="100000"/>
              </a:lnSpc>
              <a:spcBef>
                <a:spcPts val="865"/>
              </a:spcBef>
            </a:pPr>
            <a:r>
              <a:rPr lang="tr-TR" sz="2000" spc="-10" dirty="0" err="1">
                <a:solidFill>
                  <a:srgbClr val="FF0000"/>
                </a:solidFill>
                <a:latin typeface="Arial"/>
                <a:cs typeface="Arial"/>
              </a:rPr>
              <a:t>mastlog.ldf</a:t>
            </a:r>
            <a:r>
              <a:rPr lang="tr-TR" sz="2000" spc="-10" dirty="0">
                <a:solidFill>
                  <a:srgbClr val="FF0000"/>
                </a:solidFill>
                <a:latin typeface="Arial"/>
                <a:cs typeface="Arial"/>
              </a:rPr>
              <a:t> </a:t>
            </a:r>
            <a:r>
              <a:rPr lang="tr-TR" sz="2000" spc="-10" dirty="0">
                <a:solidFill>
                  <a:srgbClr val="4B4B4B"/>
                </a:solidFill>
                <a:latin typeface="Arial"/>
                <a:cs typeface="Arial"/>
              </a:rPr>
              <a:t>ve </a:t>
            </a:r>
            <a:r>
              <a:rPr lang="tr-TR" sz="2000" spc="-10" dirty="0" err="1">
                <a:solidFill>
                  <a:srgbClr val="FF0000"/>
                </a:solidFill>
                <a:latin typeface="Arial"/>
                <a:cs typeface="Arial"/>
              </a:rPr>
              <a:t>master.mdf</a:t>
            </a:r>
            <a:r>
              <a:rPr lang="tr-TR" sz="2000" spc="-10" dirty="0">
                <a:solidFill>
                  <a:srgbClr val="FF0000"/>
                </a:solidFill>
                <a:latin typeface="Arial"/>
                <a:cs typeface="Arial"/>
              </a:rPr>
              <a:t> </a:t>
            </a:r>
            <a:r>
              <a:rPr lang="tr-TR" sz="2000" spc="-10" dirty="0">
                <a:solidFill>
                  <a:srgbClr val="4B4B4B"/>
                </a:solidFill>
                <a:latin typeface="Arial"/>
                <a:cs typeface="Arial"/>
              </a:rPr>
              <a:t>dosyalarını başka bir dizine taşıyalım. </a:t>
            </a:r>
          </a:p>
        </p:txBody>
      </p:sp>
      <p:sp>
        <p:nvSpPr>
          <p:cNvPr id="4" name="Altbilgi Yer Tutucusu 3">
            <a:extLst>
              <a:ext uri="{FF2B5EF4-FFF2-40B4-BE49-F238E27FC236}">
                <a16:creationId xmlns:a16="http://schemas.microsoft.com/office/drawing/2014/main" id="{83E476AD-7B20-965C-197E-0870338FBE68}"/>
              </a:ext>
            </a:extLst>
          </p:cNvPr>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a:extLst>
              <a:ext uri="{FF2B5EF4-FFF2-40B4-BE49-F238E27FC236}">
                <a16:creationId xmlns:a16="http://schemas.microsoft.com/office/drawing/2014/main" id="{CFB734A4-C24F-A17C-881C-54DD45128289}"/>
              </a:ext>
            </a:extLst>
          </p:cNvPr>
          <p:cNvPicPr>
            <a:picLocks noChangeAspect="1"/>
          </p:cNvPicPr>
          <p:nvPr/>
        </p:nvPicPr>
        <p:blipFill>
          <a:blip r:embed="rId2"/>
          <a:srcRect b="-52"/>
          <a:stretch/>
        </p:blipFill>
        <p:spPr>
          <a:xfrm>
            <a:off x="1524000" y="1851456"/>
            <a:ext cx="5943600" cy="4375370"/>
          </a:xfrm>
          <a:prstGeom prst="rect">
            <a:avLst/>
          </a:prstGeom>
        </p:spPr>
      </p:pic>
    </p:spTree>
    <p:extLst>
      <p:ext uri="{BB962C8B-B14F-4D97-AF65-F5344CB8AC3E}">
        <p14:creationId xmlns:p14="http://schemas.microsoft.com/office/powerpoint/2010/main" val="2839575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4A1E-D9CE-6B67-DC94-722F9F256C5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4CDA361-0004-AF77-B402-88B2AC5E14EE}"/>
              </a:ext>
            </a:extLst>
          </p:cNvPr>
          <p:cNvSpPr txBox="1">
            <a:spLocks noGrp="1"/>
          </p:cNvSpPr>
          <p:nvPr>
            <p:ph type="title"/>
          </p:nvPr>
        </p:nvSpPr>
        <p:spPr>
          <a:xfrm>
            <a:off x="990600" y="609600"/>
            <a:ext cx="7136130" cy="627736"/>
          </a:xfrm>
          <a:prstGeom prst="rect">
            <a:avLst/>
          </a:prstGeom>
        </p:spPr>
        <p:txBody>
          <a:bodyPr vert="horz" wrap="square" lIns="0" tIns="12065" rIns="0" bIns="0" rtlCol="0">
            <a:spAutoFit/>
          </a:bodyPr>
          <a:lstStyle/>
          <a:p>
            <a:pPr marL="12700">
              <a:lnSpc>
                <a:spcPct val="100000"/>
              </a:lnSpc>
              <a:spcBef>
                <a:spcPts val="95"/>
              </a:spcBef>
            </a:pPr>
            <a:r>
              <a:rPr lang="tr-TR" sz="4000" spc="-10" dirty="0">
                <a:solidFill>
                  <a:schemeClr val="accent5">
                    <a:lumMod val="50000"/>
                  </a:schemeClr>
                </a:solidFill>
              </a:rPr>
              <a:t>Sistem </a:t>
            </a:r>
            <a:r>
              <a:rPr lang="tr-TR" sz="4000" spc="-10" dirty="0" err="1">
                <a:solidFill>
                  <a:schemeClr val="accent5">
                    <a:lumMod val="50000"/>
                  </a:schemeClr>
                </a:solidFill>
              </a:rPr>
              <a:t>Veritabanları</a:t>
            </a:r>
            <a:endParaRPr sz="4000" spc="-10" dirty="0">
              <a:solidFill>
                <a:schemeClr val="accent5">
                  <a:lumMod val="50000"/>
                </a:schemeClr>
              </a:solidFill>
            </a:endParaRPr>
          </a:p>
        </p:txBody>
      </p:sp>
      <p:sp>
        <p:nvSpPr>
          <p:cNvPr id="3" name="object 3">
            <a:extLst>
              <a:ext uri="{FF2B5EF4-FFF2-40B4-BE49-F238E27FC236}">
                <a16:creationId xmlns:a16="http://schemas.microsoft.com/office/drawing/2014/main" id="{B815FEC6-6375-19A6-43B3-5A4D3EB93952}"/>
              </a:ext>
            </a:extLst>
          </p:cNvPr>
          <p:cNvSpPr txBox="1"/>
          <p:nvPr/>
        </p:nvSpPr>
        <p:spPr>
          <a:xfrm>
            <a:off x="990600" y="1424312"/>
            <a:ext cx="8001000" cy="726481"/>
          </a:xfrm>
          <a:prstGeom prst="rect">
            <a:avLst/>
          </a:prstGeom>
        </p:spPr>
        <p:txBody>
          <a:bodyPr vert="horz" wrap="square" lIns="0" tIns="109855" rIns="0" bIns="0" rtlCol="0">
            <a:spAutoFit/>
          </a:bodyPr>
          <a:lstStyle/>
          <a:p>
            <a:pPr marL="12700" algn="just">
              <a:lnSpc>
                <a:spcPct val="100000"/>
              </a:lnSpc>
              <a:spcBef>
                <a:spcPts val="865"/>
              </a:spcBef>
            </a:pPr>
            <a:r>
              <a:rPr lang="tr-TR" sz="2000" spc="-10" dirty="0" smtClean="0">
                <a:solidFill>
                  <a:srgbClr val="FF0000"/>
                </a:solidFill>
                <a:latin typeface="Arial"/>
                <a:cs typeface="Arial"/>
              </a:rPr>
              <a:t>SQL Server Management </a:t>
            </a:r>
            <a:r>
              <a:rPr lang="tr-TR" sz="2000" spc="-10" dirty="0" err="1" smtClean="0">
                <a:solidFill>
                  <a:srgbClr val="FF0000"/>
                </a:solidFill>
                <a:latin typeface="Arial"/>
                <a:cs typeface="Arial"/>
              </a:rPr>
              <a:t>Studio</a:t>
            </a:r>
            <a:r>
              <a:rPr lang="tr-TR" sz="2000" spc="-10" dirty="0" smtClean="0">
                <a:solidFill>
                  <a:srgbClr val="FF0000"/>
                </a:solidFill>
                <a:latin typeface="Arial"/>
                <a:cs typeface="Arial"/>
              </a:rPr>
              <a:t> </a:t>
            </a:r>
            <a:r>
              <a:rPr lang="tr-TR" sz="2000" spc="-10" dirty="0">
                <a:solidFill>
                  <a:srgbClr val="4B4B4B"/>
                </a:solidFill>
                <a:latin typeface="Arial"/>
                <a:cs typeface="Arial"/>
              </a:rPr>
              <a:t>tekrar </a:t>
            </a:r>
            <a:r>
              <a:rPr lang="tr-TR" sz="2000" spc="-10" dirty="0" smtClean="0">
                <a:solidFill>
                  <a:srgbClr val="4B4B4B"/>
                </a:solidFill>
                <a:latin typeface="Arial"/>
                <a:cs typeface="Arial"/>
              </a:rPr>
              <a:t>çalıştırdığımızda aşağıdakine benzer bir hata alacağız. </a:t>
            </a:r>
            <a:endParaRPr lang="tr-TR" sz="2000" spc="-10" dirty="0">
              <a:solidFill>
                <a:srgbClr val="4B4B4B"/>
              </a:solidFill>
              <a:latin typeface="Arial"/>
              <a:cs typeface="Arial"/>
            </a:endParaRPr>
          </a:p>
        </p:txBody>
      </p:sp>
      <p:sp>
        <p:nvSpPr>
          <p:cNvPr id="4" name="Altbilgi Yer Tutucusu 3">
            <a:extLst>
              <a:ext uri="{FF2B5EF4-FFF2-40B4-BE49-F238E27FC236}">
                <a16:creationId xmlns:a16="http://schemas.microsoft.com/office/drawing/2014/main" id="{DEEB7F7F-04C0-539C-7A6B-9BD0E5A62BD2}"/>
              </a:ext>
            </a:extLst>
          </p:cNvPr>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pic>
        <p:nvPicPr>
          <p:cNvPr id="7" name="Resim 6">
            <a:extLst>
              <a:ext uri="{FF2B5EF4-FFF2-40B4-BE49-F238E27FC236}">
                <a16:creationId xmlns:a16="http://schemas.microsoft.com/office/drawing/2014/main" id="{3EC0372C-9578-9FC2-13FD-B6B3221C0931}"/>
              </a:ext>
            </a:extLst>
          </p:cNvPr>
          <p:cNvPicPr>
            <a:picLocks noChangeAspect="1"/>
          </p:cNvPicPr>
          <p:nvPr/>
        </p:nvPicPr>
        <p:blipFill>
          <a:blip r:embed="rId2"/>
          <a:srcRect r="17139"/>
          <a:stretch/>
        </p:blipFill>
        <p:spPr>
          <a:xfrm>
            <a:off x="1295400" y="2337769"/>
            <a:ext cx="6354383" cy="2706589"/>
          </a:xfrm>
          <a:prstGeom prst="rect">
            <a:avLst/>
          </a:prstGeom>
        </p:spPr>
      </p:pic>
    </p:spTree>
    <p:extLst>
      <p:ext uri="{BB962C8B-B14F-4D97-AF65-F5344CB8AC3E}">
        <p14:creationId xmlns:p14="http://schemas.microsoft.com/office/powerpoint/2010/main" val="2750140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7EA9E-89A8-3FD5-6438-9C9224DC18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9DF1081-1A4F-C556-C7E2-71DEEA33A003}"/>
              </a:ext>
            </a:extLst>
          </p:cNvPr>
          <p:cNvSpPr txBox="1">
            <a:spLocks noGrp="1"/>
          </p:cNvSpPr>
          <p:nvPr>
            <p:ph type="title"/>
          </p:nvPr>
        </p:nvSpPr>
        <p:spPr>
          <a:xfrm>
            <a:off x="838200" y="537290"/>
            <a:ext cx="7136130" cy="695325"/>
          </a:xfrm>
          <a:prstGeom prst="rect">
            <a:avLst/>
          </a:prstGeom>
        </p:spPr>
        <p:txBody>
          <a:bodyPr vert="horz" wrap="square" lIns="0" tIns="12065" rIns="0" bIns="0" rtlCol="0">
            <a:spAutoFit/>
          </a:bodyPr>
          <a:lstStyle/>
          <a:p>
            <a:pPr marL="12700">
              <a:lnSpc>
                <a:spcPct val="100000"/>
              </a:lnSpc>
              <a:spcBef>
                <a:spcPts val="95"/>
              </a:spcBef>
            </a:pPr>
            <a:r>
              <a:rPr lang="tr-TR" sz="4000" spc="-10" dirty="0">
                <a:solidFill>
                  <a:schemeClr val="accent5">
                    <a:lumMod val="50000"/>
                  </a:schemeClr>
                </a:solidFill>
              </a:rPr>
              <a:t>Sistem</a:t>
            </a:r>
            <a:r>
              <a:rPr lang="tr-TR" spc="-10" dirty="0">
                <a:solidFill>
                  <a:schemeClr val="accent5">
                    <a:lumMod val="50000"/>
                  </a:schemeClr>
                </a:solidFill>
              </a:rPr>
              <a:t> </a:t>
            </a:r>
            <a:r>
              <a:rPr lang="tr-TR" spc="-10" dirty="0" err="1">
                <a:solidFill>
                  <a:schemeClr val="accent5">
                    <a:lumMod val="50000"/>
                  </a:schemeClr>
                </a:solidFill>
              </a:rPr>
              <a:t>Veritabanları</a:t>
            </a:r>
            <a:endParaRPr spc="-10" dirty="0">
              <a:solidFill>
                <a:schemeClr val="accent5">
                  <a:lumMod val="50000"/>
                </a:schemeClr>
              </a:solidFill>
            </a:endParaRPr>
          </a:p>
        </p:txBody>
      </p:sp>
      <p:sp>
        <p:nvSpPr>
          <p:cNvPr id="3" name="object 3">
            <a:extLst>
              <a:ext uri="{FF2B5EF4-FFF2-40B4-BE49-F238E27FC236}">
                <a16:creationId xmlns:a16="http://schemas.microsoft.com/office/drawing/2014/main" id="{3F99C4EF-A8BD-9D66-96D6-45F325E5C165}"/>
              </a:ext>
            </a:extLst>
          </p:cNvPr>
          <p:cNvSpPr txBox="1"/>
          <p:nvPr/>
        </p:nvSpPr>
        <p:spPr>
          <a:xfrm>
            <a:off x="685800" y="1232615"/>
            <a:ext cx="7978140" cy="726481"/>
          </a:xfrm>
          <a:prstGeom prst="rect">
            <a:avLst/>
          </a:prstGeom>
        </p:spPr>
        <p:txBody>
          <a:bodyPr vert="horz" wrap="square" lIns="0" tIns="109855" rIns="0" bIns="0" rtlCol="0">
            <a:spAutoFit/>
          </a:bodyPr>
          <a:lstStyle/>
          <a:p>
            <a:pPr marL="12700" algn="just">
              <a:lnSpc>
                <a:spcPct val="100000"/>
              </a:lnSpc>
              <a:spcBef>
                <a:spcPts val="865"/>
              </a:spcBef>
            </a:pPr>
            <a:r>
              <a:rPr lang="tr-TR" sz="2000" spc="-10" dirty="0" err="1">
                <a:solidFill>
                  <a:srgbClr val="0070C0"/>
                </a:solidFill>
                <a:latin typeface="Arial"/>
                <a:cs typeface="Arial"/>
              </a:rPr>
              <a:t>mastlog.ldf</a:t>
            </a:r>
            <a:r>
              <a:rPr lang="tr-TR" sz="2000" spc="-10" dirty="0">
                <a:solidFill>
                  <a:srgbClr val="0070C0"/>
                </a:solidFill>
                <a:latin typeface="Arial"/>
                <a:cs typeface="Arial"/>
              </a:rPr>
              <a:t> </a:t>
            </a:r>
            <a:r>
              <a:rPr lang="tr-TR" sz="2000" spc="-10" dirty="0">
                <a:solidFill>
                  <a:srgbClr val="4B4B4B"/>
                </a:solidFill>
                <a:latin typeface="Arial"/>
                <a:cs typeface="Arial"/>
              </a:rPr>
              <a:t>ve </a:t>
            </a:r>
            <a:r>
              <a:rPr lang="tr-TR" sz="2000" spc="-10" dirty="0" err="1">
                <a:solidFill>
                  <a:srgbClr val="0070C0"/>
                </a:solidFill>
                <a:latin typeface="Arial"/>
                <a:cs typeface="Arial"/>
              </a:rPr>
              <a:t>master.mdf</a:t>
            </a:r>
            <a:r>
              <a:rPr lang="tr-TR" sz="2000" spc="-10" dirty="0">
                <a:solidFill>
                  <a:srgbClr val="FF0000"/>
                </a:solidFill>
                <a:latin typeface="Arial"/>
                <a:cs typeface="Arial"/>
              </a:rPr>
              <a:t> </a:t>
            </a:r>
            <a:r>
              <a:rPr lang="tr-TR" sz="2000" spc="-10" dirty="0">
                <a:solidFill>
                  <a:srgbClr val="4B4B4B"/>
                </a:solidFill>
                <a:latin typeface="Arial"/>
                <a:cs typeface="Arial"/>
              </a:rPr>
              <a:t>dosyalarını </a:t>
            </a:r>
            <a:r>
              <a:rPr lang="tr-TR" sz="2000" spc="-10" dirty="0" smtClean="0">
                <a:solidFill>
                  <a:srgbClr val="4B4B4B"/>
                </a:solidFill>
                <a:latin typeface="Arial"/>
                <a:cs typeface="Arial"/>
              </a:rPr>
              <a:t>tekrar eski dizine taşıdığımızda sunucu hata vermeyecektir.</a:t>
            </a:r>
            <a:endParaRPr lang="tr-TR" sz="2000" spc="-10" dirty="0">
              <a:solidFill>
                <a:srgbClr val="4B4B4B"/>
              </a:solidFill>
              <a:latin typeface="Arial"/>
              <a:cs typeface="Arial"/>
            </a:endParaRPr>
          </a:p>
        </p:txBody>
      </p:sp>
      <p:sp>
        <p:nvSpPr>
          <p:cNvPr id="4" name="Altbilgi Yer Tutucusu 3">
            <a:extLst>
              <a:ext uri="{FF2B5EF4-FFF2-40B4-BE49-F238E27FC236}">
                <a16:creationId xmlns:a16="http://schemas.microsoft.com/office/drawing/2014/main" id="{83E476AD-7B20-965C-197E-0870338FBE68}"/>
              </a:ext>
            </a:extLst>
          </p:cNvPr>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a:extLst>
              <a:ext uri="{FF2B5EF4-FFF2-40B4-BE49-F238E27FC236}">
                <a16:creationId xmlns:a16="http://schemas.microsoft.com/office/drawing/2014/main" id="{CFB734A4-C24F-A17C-881C-54DD45128289}"/>
              </a:ext>
            </a:extLst>
          </p:cNvPr>
          <p:cNvPicPr>
            <a:picLocks noChangeAspect="1"/>
          </p:cNvPicPr>
          <p:nvPr/>
        </p:nvPicPr>
        <p:blipFill>
          <a:blip r:embed="rId2"/>
          <a:srcRect b="-52"/>
          <a:stretch/>
        </p:blipFill>
        <p:spPr>
          <a:xfrm>
            <a:off x="1981200" y="2133600"/>
            <a:ext cx="5715000" cy="4207087"/>
          </a:xfrm>
          <a:prstGeom prst="rect">
            <a:avLst/>
          </a:prstGeom>
        </p:spPr>
      </p:pic>
    </p:spTree>
    <p:extLst>
      <p:ext uri="{BB962C8B-B14F-4D97-AF65-F5344CB8AC3E}">
        <p14:creationId xmlns:p14="http://schemas.microsoft.com/office/powerpoint/2010/main" val="1452206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76C9C-2FC6-4051-D798-1ADDF3F9D02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CC5F1D5-E946-CD59-2BBE-4C07CD349926}"/>
              </a:ext>
            </a:extLst>
          </p:cNvPr>
          <p:cNvSpPr txBox="1">
            <a:spLocks noGrp="1"/>
          </p:cNvSpPr>
          <p:nvPr>
            <p:ph type="title"/>
          </p:nvPr>
        </p:nvSpPr>
        <p:spPr>
          <a:xfrm>
            <a:off x="838200" y="584002"/>
            <a:ext cx="7136130" cy="627736"/>
          </a:xfrm>
          <a:prstGeom prst="rect">
            <a:avLst/>
          </a:prstGeom>
        </p:spPr>
        <p:txBody>
          <a:bodyPr vert="horz" wrap="square" lIns="0" tIns="12065" rIns="0" bIns="0" rtlCol="0">
            <a:spAutoFit/>
          </a:bodyPr>
          <a:lstStyle/>
          <a:p>
            <a:pPr marL="12700">
              <a:lnSpc>
                <a:spcPct val="100000"/>
              </a:lnSpc>
              <a:spcBef>
                <a:spcPts val="95"/>
              </a:spcBef>
            </a:pPr>
            <a:r>
              <a:rPr lang="tr-TR" sz="4000" spc="-10" dirty="0" smtClean="0">
                <a:solidFill>
                  <a:schemeClr val="accent5">
                    <a:lumMod val="50000"/>
                  </a:schemeClr>
                </a:solidFill>
              </a:rPr>
              <a:t>Tablo Oluşturma</a:t>
            </a:r>
            <a:endParaRPr sz="4000" spc="-10" dirty="0">
              <a:solidFill>
                <a:schemeClr val="accent5">
                  <a:lumMod val="50000"/>
                </a:schemeClr>
              </a:solidFill>
            </a:endParaRPr>
          </a:p>
        </p:txBody>
      </p:sp>
      <p:sp>
        <p:nvSpPr>
          <p:cNvPr id="3" name="object 3">
            <a:extLst>
              <a:ext uri="{FF2B5EF4-FFF2-40B4-BE49-F238E27FC236}">
                <a16:creationId xmlns:a16="http://schemas.microsoft.com/office/drawing/2014/main" id="{6CF584B1-82D0-668A-C918-F072144DFD68}"/>
              </a:ext>
            </a:extLst>
          </p:cNvPr>
          <p:cNvSpPr txBox="1"/>
          <p:nvPr/>
        </p:nvSpPr>
        <p:spPr>
          <a:xfrm>
            <a:off x="685800" y="1202623"/>
            <a:ext cx="8001000" cy="418704"/>
          </a:xfrm>
          <a:prstGeom prst="rect">
            <a:avLst/>
          </a:prstGeom>
        </p:spPr>
        <p:txBody>
          <a:bodyPr vert="horz" wrap="square" lIns="0" tIns="109855" rIns="0" bIns="0" rtlCol="0">
            <a:spAutoFit/>
          </a:bodyPr>
          <a:lstStyle/>
          <a:p>
            <a:pPr marL="12700" algn="just">
              <a:lnSpc>
                <a:spcPct val="100000"/>
              </a:lnSpc>
              <a:spcBef>
                <a:spcPts val="865"/>
              </a:spcBef>
            </a:pPr>
            <a:r>
              <a:rPr lang="tr-TR" sz="2000" spc="-10" dirty="0">
                <a:solidFill>
                  <a:srgbClr val="FF0000"/>
                </a:solidFill>
                <a:latin typeface="Arial"/>
                <a:cs typeface="Arial"/>
              </a:rPr>
              <a:t>Model</a:t>
            </a:r>
            <a:r>
              <a:rPr lang="tr-TR" sz="2000" spc="-10" dirty="0">
                <a:solidFill>
                  <a:srgbClr val="FF0000"/>
                </a:solidFill>
                <a:latin typeface="Arial"/>
                <a:cs typeface="Arial"/>
                <a:sym typeface="Wingdings" panose="05000000000000000000" pitchFamily="2" charset="2"/>
              </a:rPr>
              <a:t> </a:t>
            </a:r>
            <a:r>
              <a:rPr lang="tr-TR" sz="2000" spc="-10" dirty="0" err="1">
                <a:solidFill>
                  <a:srgbClr val="FF0000"/>
                </a:solidFill>
                <a:latin typeface="Arial"/>
                <a:cs typeface="Arial"/>
                <a:sym typeface="Wingdings" panose="05000000000000000000" pitchFamily="2" charset="2"/>
              </a:rPr>
              <a:t>Tables</a:t>
            </a:r>
            <a:r>
              <a:rPr lang="tr-TR" sz="2000" spc="-10" dirty="0">
                <a:solidFill>
                  <a:srgbClr val="FF0000"/>
                </a:solidFill>
                <a:latin typeface="Arial"/>
                <a:cs typeface="Arial"/>
                <a:sym typeface="Wingdings" panose="05000000000000000000" pitchFamily="2" charset="2"/>
              </a:rPr>
              <a:t> New </a:t>
            </a:r>
            <a:r>
              <a:rPr lang="tr-TR" sz="2000" spc="-10" dirty="0" err="1">
                <a:solidFill>
                  <a:srgbClr val="FF0000"/>
                </a:solidFill>
                <a:latin typeface="Arial"/>
                <a:cs typeface="Arial"/>
                <a:sym typeface="Wingdings" panose="05000000000000000000" pitchFamily="2" charset="2"/>
              </a:rPr>
              <a:t>Table</a:t>
            </a:r>
            <a:r>
              <a:rPr lang="tr-TR" sz="2000" spc="-10" dirty="0">
                <a:solidFill>
                  <a:srgbClr val="FF0000"/>
                </a:solidFill>
                <a:latin typeface="Arial"/>
                <a:cs typeface="Arial"/>
                <a:sym typeface="Wingdings" panose="05000000000000000000" pitchFamily="2" charset="2"/>
              </a:rPr>
              <a:t>… </a:t>
            </a:r>
            <a:r>
              <a:rPr lang="tr-TR" sz="2000" spc="-10" dirty="0" smtClean="0">
                <a:solidFill>
                  <a:srgbClr val="4B4B4B"/>
                </a:solidFill>
                <a:latin typeface="Arial"/>
                <a:cs typeface="Arial"/>
                <a:sym typeface="Wingdings" panose="05000000000000000000" pitchFamily="2" charset="2"/>
              </a:rPr>
              <a:t>seçelim</a:t>
            </a:r>
            <a:r>
              <a:rPr lang="tr-TR" sz="2000" spc="-10" dirty="0">
                <a:solidFill>
                  <a:srgbClr val="4B4B4B"/>
                </a:solidFill>
                <a:latin typeface="Arial"/>
                <a:cs typeface="Arial"/>
                <a:sym typeface="Wingdings" panose="05000000000000000000" pitchFamily="2" charset="2"/>
              </a:rPr>
              <a:t>.</a:t>
            </a:r>
            <a:endParaRPr lang="tr-TR" sz="2000" spc="-10" dirty="0">
              <a:solidFill>
                <a:srgbClr val="4B4B4B"/>
              </a:solidFill>
              <a:latin typeface="Arial"/>
              <a:cs typeface="Arial"/>
            </a:endParaRPr>
          </a:p>
        </p:txBody>
      </p:sp>
      <p:sp>
        <p:nvSpPr>
          <p:cNvPr id="4" name="Altbilgi Yer Tutucusu 3">
            <a:extLst>
              <a:ext uri="{FF2B5EF4-FFF2-40B4-BE49-F238E27FC236}">
                <a16:creationId xmlns:a16="http://schemas.microsoft.com/office/drawing/2014/main" id="{A7268C65-443D-6769-638D-3AFC238CC393}"/>
              </a:ext>
            </a:extLst>
          </p:cNvPr>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pic>
        <p:nvPicPr>
          <p:cNvPr id="1026" name="Picture 2">
            <a:extLst>
              <a:ext uri="{FF2B5EF4-FFF2-40B4-BE49-F238E27FC236}">
                <a16:creationId xmlns:a16="http://schemas.microsoft.com/office/drawing/2014/main" id="{9D96C0D6-53F2-7FCC-80D6-8B7A17675F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6296"/>
          <a:stretch/>
        </p:blipFill>
        <p:spPr bwMode="auto">
          <a:xfrm>
            <a:off x="2667000" y="1981200"/>
            <a:ext cx="49149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906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B06FF-A5D0-EC91-077F-8D0071A90E2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00E9E21-C18D-BB4E-D40D-48CCB94A684B}"/>
              </a:ext>
            </a:extLst>
          </p:cNvPr>
          <p:cNvSpPr txBox="1">
            <a:spLocks noGrp="1"/>
          </p:cNvSpPr>
          <p:nvPr>
            <p:ph type="title"/>
          </p:nvPr>
        </p:nvSpPr>
        <p:spPr>
          <a:xfrm>
            <a:off x="685800" y="584031"/>
            <a:ext cx="7364730" cy="627736"/>
          </a:xfrm>
          <a:prstGeom prst="rect">
            <a:avLst/>
          </a:prstGeom>
        </p:spPr>
        <p:txBody>
          <a:bodyPr vert="horz" wrap="square" lIns="0" tIns="12065" rIns="0" bIns="0" rtlCol="0">
            <a:spAutoFit/>
          </a:bodyPr>
          <a:lstStyle/>
          <a:p>
            <a:pPr marL="12700">
              <a:lnSpc>
                <a:spcPct val="100000"/>
              </a:lnSpc>
              <a:spcBef>
                <a:spcPts val="95"/>
              </a:spcBef>
            </a:pPr>
            <a:r>
              <a:rPr lang="tr-TR" sz="4000" spc="-10" dirty="0">
                <a:solidFill>
                  <a:schemeClr val="accent5">
                    <a:lumMod val="50000"/>
                  </a:schemeClr>
                </a:solidFill>
              </a:rPr>
              <a:t>Tablo Oluşturma</a:t>
            </a:r>
            <a:endParaRPr sz="4000" spc="-10" dirty="0">
              <a:solidFill>
                <a:schemeClr val="accent5">
                  <a:lumMod val="50000"/>
                </a:schemeClr>
              </a:solidFill>
            </a:endParaRPr>
          </a:p>
        </p:txBody>
      </p:sp>
      <p:sp>
        <p:nvSpPr>
          <p:cNvPr id="3" name="object 3">
            <a:extLst>
              <a:ext uri="{FF2B5EF4-FFF2-40B4-BE49-F238E27FC236}">
                <a16:creationId xmlns:a16="http://schemas.microsoft.com/office/drawing/2014/main" id="{4A6CB287-9370-BB04-00C5-D0ADE732B7E4}"/>
              </a:ext>
            </a:extLst>
          </p:cNvPr>
          <p:cNvSpPr txBox="1"/>
          <p:nvPr/>
        </p:nvSpPr>
        <p:spPr>
          <a:xfrm>
            <a:off x="685800" y="1202623"/>
            <a:ext cx="8001000" cy="418704"/>
          </a:xfrm>
          <a:prstGeom prst="rect">
            <a:avLst/>
          </a:prstGeom>
        </p:spPr>
        <p:txBody>
          <a:bodyPr vert="horz" wrap="square" lIns="0" tIns="109855" rIns="0" bIns="0" rtlCol="0">
            <a:spAutoFit/>
          </a:bodyPr>
          <a:lstStyle/>
          <a:p>
            <a:pPr marL="12700" algn="just">
              <a:lnSpc>
                <a:spcPct val="100000"/>
              </a:lnSpc>
              <a:spcBef>
                <a:spcPts val="865"/>
              </a:spcBef>
            </a:pPr>
            <a:r>
              <a:rPr lang="tr-TR" sz="2000" spc="-10" dirty="0">
                <a:solidFill>
                  <a:srgbClr val="4B4B4B"/>
                </a:solidFill>
                <a:latin typeface="Arial"/>
                <a:cs typeface="Arial"/>
                <a:sym typeface="Wingdings" panose="05000000000000000000" pitchFamily="2" charset="2"/>
              </a:rPr>
              <a:t>İsmi önemli değil.</a:t>
            </a:r>
            <a:endParaRPr lang="tr-TR" spc="-10" dirty="0">
              <a:solidFill>
                <a:srgbClr val="4B4B4B"/>
              </a:solidFill>
              <a:latin typeface="Arial"/>
              <a:cs typeface="Arial"/>
            </a:endParaRPr>
          </a:p>
        </p:txBody>
      </p:sp>
      <p:sp>
        <p:nvSpPr>
          <p:cNvPr id="4" name="Altbilgi Yer Tutucusu 3">
            <a:extLst>
              <a:ext uri="{FF2B5EF4-FFF2-40B4-BE49-F238E27FC236}">
                <a16:creationId xmlns:a16="http://schemas.microsoft.com/office/drawing/2014/main" id="{9A99464B-62AA-980A-53AC-7E7498A38871}"/>
              </a:ext>
            </a:extLst>
          </p:cNvPr>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a:extLst>
              <a:ext uri="{FF2B5EF4-FFF2-40B4-BE49-F238E27FC236}">
                <a16:creationId xmlns:a16="http://schemas.microsoft.com/office/drawing/2014/main" id="{B2B4AC52-5B4C-013C-BBF8-66D3E58A5C86}"/>
              </a:ext>
            </a:extLst>
          </p:cNvPr>
          <p:cNvPicPr>
            <a:picLocks noChangeAspect="1"/>
          </p:cNvPicPr>
          <p:nvPr/>
        </p:nvPicPr>
        <p:blipFill>
          <a:blip r:embed="rId2"/>
          <a:stretch>
            <a:fillRect/>
          </a:stretch>
        </p:blipFill>
        <p:spPr>
          <a:xfrm>
            <a:off x="1671700" y="1828800"/>
            <a:ext cx="5799126" cy="3889046"/>
          </a:xfrm>
          <a:prstGeom prst="rect">
            <a:avLst/>
          </a:prstGeom>
        </p:spPr>
      </p:pic>
    </p:spTree>
    <p:extLst>
      <p:ext uri="{BB962C8B-B14F-4D97-AF65-F5344CB8AC3E}">
        <p14:creationId xmlns:p14="http://schemas.microsoft.com/office/powerpoint/2010/main" val="3906068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47700" y="1352490"/>
            <a:ext cx="7848600" cy="400110"/>
          </a:xfrm>
          <a:prstGeom prst="rect">
            <a:avLst/>
          </a:prstGeom>
          <a:noFill/>
        </p:spPr>
        <p:txBody>
          <a:bodyPr wrap="square" rtlCol="0">
            <a:spAutoFit/>
          </a:bodyPr>
          <a:lstStyle/>
          <a:p>
            <a:pPr algn="just"/>
            <a:r>
              <a:rPr lang="tr-TR" sz="2000" dirty="0" smtClean="0"/>
              <a:t>Sayfada </a:t>
            </a:r>
            <a:r>
              <a:rPr lang="tr-TR" sz="2000" dirty="0" smtClean="0">
                <a:solidFill>
                  <a:srgbClr val="0070C0"/>
                </a:solidFill>
              </a:rPr>
              <a:t>Express</a:t>
            </a:r>
            <a:r>
              <a:rPr lang="tr-TR" sz="2000" dirty="0" smtClean="0"/>
              <a:t> yazan bölüm altındaki </a:t>
            </a:r>
            <a:r>
              <a:rPr lang="tr-TR" sz="2000" dirty="0" smtClean="0">
                <a:solidFill>
                  <a:srgbClr val="0070C0"/>
                </a:solidFill>
              </a:rPr>
              <a:t>Hemen indirin </a:t>
            </a:r>
            <a:r>
              <a:rPr lang="tr-TR" sz="2000" dirty="0"/>
              <a:t>butonuna</a:t>
            </a:r>
            <a:r>
              <a:rPr lang="tr-TR" sz="2000" dirty="0" smtClean="0">
                <a:solidFill>
                  <a:srgbClr val="0070C0"/>
                </a:solidFill>
              </a:rPr>
              <a:t> </a:t>
            </a:r>
            <a:r>
              <a:rPr lang="tr-TR" sz="2000" dirty="0" smtClean="0"/>
              <a:t>tıklayalım.</a:t>
            </a:r>
            <a:endParaRPr lang="tr-TR" sz="2000" dirty="0"/>
          </a:p>
        </p:txBody>
      </p:sp>
      <p:pic>
        <p:nvPicPr>
          <p:cNvPr id="4" name="Resim 3"/>
          <p:cNvPicPr>
            <a:picLocks noChangeAspect="1"/>
          </p:cNvPicPr>
          <p:nvPr/>
        </p:nvPicPr>
        <p:blipFill>
          <a:blip r:embed="rId2"/>
          <a:stretch>
            <a:fillRect/>
          </a:stretch>
        </p:blipFill>
        <p:spPr>
          <a:xfrm>
            <a:off x="838200" y="1968528"/>
            <a:ext cx="7658100" cy="4051272"/>
          </a:xfrm>
          <a:prstGeom prst="rect">
            <a:avLst/>
          </a:prstGeom>
        </p:spPr>
      </p:pic>
    </p:spTree>
    <p:extLst>
      <p:ext uri="{BB962C8B-B14F-4D97-AF65-F5344CB8AC3E}">
        <p14:creationId xmlns:p14="http://schemas.microsoft.com/office/powerpoint/2010/main" val="31648783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A10DE-BDB4-2712-B889-AFD18A2AF21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8DD9242-BE9E-CC17-98AB-5791F0BF384C}"/>
              </a:ext>
            </a:extLst>
          </p:cNvPr>
          <p:cNvSpPr txBox="1">
            <a:spLocks noGrp="1"/>
          </p:cNvSpPr>
          <p:nvPr>
            <p:ph type="title"/>
          </p:nvPr>
        </p:nvSpPr>
        <p:spPr>
          <a:xfrm>
            <a:off x="755547" y="590056"/>
            <a:ext cx="7136130" cy="627736"/>
          </a:xfrm>
          <a:prstGeom prst="rect">
            <a:avLst/>
          </a:prstGeom>
        </p:spPr>
        <p:txBody>
          <a:bodyPr vert="horz" wrap="square" lIns="0" tIns="12065" rIns="0" bIns="0" rtlCol="0">
            <a:spAutoFit/>
          </a:bodyPr>
          <a:lstStyle/>
          <a:p>
            <a:pPr marL="12700">
              <a:lnSpc>
                <a:spcPct val="100000"/>
              </a:lnSpc>
              <a:spcBef>
                <a:spcPts val="95"/>
              </a:spcBef>
            </a:pPr>
            <a:r>
              <a:rPr lang="tr-TR" sz="4000" spc="-10" dirty="0">
                <a:solidFill>
                  <a:schemeClr val="accent5">
                    <a:lumMod val="50000"/>
                  </a:schemeClr>
                </a:solidFill>
              </a:rPr>
              <a:t>Tablo Oluşturma</a:t>
            </a:r>
            <a:endParaRPr sz="4000" spc="-10" dirty="0">
              <a:solidFill>
                <a:schemeClr val="accent5">
                  <a:lumMod val="50000"/>
                </a:schemeClr>
              </a:solidFill>
            </a:endParaRPr>
          </a:p>
        </p:txBody>
      </p:sp>
      <p:sp>
        <p:nvSpPr>
          <p:cNvPr id="3" name="object 3">
            <a:extLst>
              <a:ext uri="{FF2B5EF4-FFF2-40B4-BE49-F238E27FC236}">
                <a16:creationId xmlns:a16="http://schemas.microsoft.com/office/drawing/2014/main" id="{B557A488-0548-78F3-504B-F0A119683507}"/>
              </a:ext>
            </a:extLst>
          </p:cNvPr>
          <p:cNvSpPr txBox="1"/>
          <p:nvPr/>
        </p:nvSpPr>
        <p:spPr>
          <a:xfrm>
            <a:off x="685800" y="1202623"/>
            <a:ext cx="8001000" cy="418704"/>
          </a:xfrm>
          <a:prstGeom prst="rect">
            <a:avLst/>
          </a:prstGeom>
        </p:spPr>
        <p:txBody>
          <a:bodyPr vert="horz" wrap="square" lIns="0" tIns="109855" rIns="0" bIns="0" rtlCol="0">
            <a:spAutoFit/>
          </a:bodyPr>
          <a:lstStyle/>
          <a:p>
            <a:pPr marL="12700" algn="just">
              <a:lnSpc>
                <a:spcPct val="100000"/>
              </a:lnSpc>
              <a:spcBef>
                <a:spcPts val="865"/>
              </a:spcBef>
            </a:pPr>
            <a:r>
              <a:rPr lang="tr-TR" sz="2000" spc="-10" dirty="0">
                <a:solidFill>
                  <a:srgbClr val="4B4B4B"/>
                </a:solidFill>
                <a:latin typeface="Arial"/>
                <a:cs typeface="Arial"/>
                <a:sym typeface="Wingdings" panose="05000000000000000000" pitchFamily="2" charset="2"/>
              </a:rPr>
              <a:t>Yeni </a:t>
            </a:r>
            <a:r>
              <a:rPr lang="tr-TR" sz="2000" spc="-10" dirty="0" err="1">
                <a:solidFill>
                  <a:srgbClr val="4B4B4B"/>
                </a:solidFill>
                <a:latin typeface="Arial"/>
                <a:cs typeface="Arial"/>
                <a:sym typeface="Wingdings" panose="05000000000000000000" pitchFamily="2" charset="2"/>
              </a:rPr>
              <a:t>veritabanı</a:t>
            </a:r>
            <a:r>
              <a:rPr lang="tr-TR" sz="2000" spc="-10" dirty="0">
                <a:solidFill>
                  <a:srgbClr val="4B4B4B"/>
                </a:solidFill>
                <a:latin typeface="Arial"/>
                <a:cs typeface="Arial"/>
                <a:sym typeface="Wingdings" panose="05000000000000000000" pitchFamily="2" charset="2"/>
              </a:rPr>
              <a:t> oluşturalım.</a:t>
            </a:r>
            <a:endParaRPr lang="tr-TR" spc="-10" dirty="0">
              <a:solidFill>
                <a:srgbClr val="4B4B4B"/>
              </a:solidFill>
              <a:latin typeface="Arial"/>
              <a:cs typeface="Arial"/>
            </a:endParaRPr>
          </a:p>
        </p:txBody>
      </p:sp>
      <p:sp>
        <p:nvSpPr>
          <p:cNvPr id="4" name="Altbilgi Yer Tutucusu 3">
            <a:extLst>
              <a:ext uri="{FF2B5EF4-FFF2-40B4-BE49-F238E27FC236}">
                <a16:creationId xmlns:a16="http://schemas.microsoft.com/office/drawing/2014/main" id="{7879F2A4-EC02-7AB7-F31F-F6D7FAC3EE5D}"/>
              </a:ext>
            </a:extLst>
          </p:cNvPr>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pic>
        <p:nvPicPr>
          <p:cNvPr id="7" name="Resim 6">
            <a:extLst>
              <a:ext uri="{FF2B5EF4-FFF2-40B4-BE49-F238E27FC236}">
                <a16:creationId xmlns:a16="http://schemas.microsoft.com/office/drawing/2014/main" id="{B150F1E9-0F4C-EC51-9C0E-DE7340104E8D}"/>
              </a:ext>
            </a:extLst>
          </p:cNvPr>
          <p:cNvPicPr>
            <a:picLocks noChangeAspect="1"/>
          </p:cNvPicPr>
          <p:nvPr/>
        </p:nvPicPr>
        <p:blipFill>
          <a:blip r:embed="rId2"/>
          <a:stretch>
            <a:fillRect/>
          </a:stretch>
        </p:blipFill>
        <p:spPr>
          <a:xfrm>
            <a:off x="2743200" y="1885889"/>
            <a:ext cx="3131328" cy="4193743"/>
          </a:xfrm>
          <a:prstGeom prst="rect">
            <a:avLst/>
          </a:prstGeom>
        </p:spPr>
      </p:pic>
    </p:spTree>
    <p:extLst>
      <p:ext uri="{BB962C8B-B14F-4D97-AF65-F5344CB8AC3E}">
        <p14:creationId xmlns:p14="http://schemas.microsoft.com/office/powerpoint/2010/main" val="3454500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451E-6AD9-7BDE-DCFA-7BC318F6E4C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BE3BEC3-F56F-DF8D-DACF-37E44F2B6F56}"/>
              </a:ext>
            </a:extLst>
          </p:cNvPr>
          <p:cNvSpPr txBox="1">
            <a:spLocks noGrp="1"/>
          </p:cNvSpPr>
          <p:nvPr>
            <p:ph type="title"/>
          </p:nvPr>
        </p:nvSpPr>
        <p:spPr>
          <a:xfrm>
            <a:off x="762000" y="554667"/>
            <a:ext cx="7288530" cy="627736"/>
          </a:xfrm>
          <a:prstGeom prst="rect">
            <a:avLst/>
          </a:prstGeom>
        </p:spPr>
        <p:txBody>
          <a:bodyPr vert="horz" wrap="square" lIns="0" tIns="12065" rIns="0" bIns="0" rtlCol="0">
            <a:spAutoFit/>
          </a:bodyPr>
          <a:lstStyle/>
          <a:p>
            <a:pPr marL="12700">
              <a:lnSpc>
                <a:spcPct val="100000"/>
              </a:lnSpc>
              <a:spcBef>
                <a:spcPts val="95"/>
              </a:spcBef>
            </a:pPr>
            <a:r>
              <a:rPr lang="tr-TR" sz="4000" spc="-10" dirty="0">
                <a:solidFill>
                  <a:schemeClr val="accent5">
                    <a:lumMod val="50000"/>
                  </a:schemeClr>
                </a:solidFill>
              </a:rPr>
              <a:t>Tablo Oluşturma</a:t>
            </a:r>
            <a:endParaRPr sz="4000" spc="-10" dirty="0">
              <a:solidFill>
                <a:schemeClr val="accent5">
                  <a:lumMod val="50000"/>
                </a:schemeClr>
              </a:solidFill>
            </a:endParaRPr>
          </a:p>
        </p:txBody>
      </p:sp>
      <p:sp>
        <p:nvSpPr>
          <p:cNvPr id="3" name="object 3">
            <a:extLst>
              <a:ext uri="{FF2B5EF4-FFF2-40B4-BE49-F238E27FC236}">
                <a16:creationId xmlns:a16="http://schemas.microsoft.com/office/drawing/2014/main" id="{F1D586DC-2C07-2971-A310-6671327547D7}"/>
              </a:ext>
            </a:extLst>
          </p:cNvPr>
          <p:cNvSpPr txBox="1"/>
          <p:nvPr/>
        </p:nvSpPr>
        <p:spPr>
          <a:xfrm>
            <a:off x="685800" y="1202623"/>
            <a:ext cx="8001000" cy="418704"/>
          </a:xfrm>
          <a:prstGeom prst="rect">
            <a:avLst/>
          </a:prstGeom>
        </p:spPr>
        <p:txBody>
          <a:bodyPr vert="horz" wrap="square" lIns="0" tIns="109855" rIns="0" bIns="0" rtlCol="0">
            <a:spAutoFit/>
          </a:bodyPr>
          <a:lstStyle/>
          <a:p>
            <a:pPr marL="12700" algn="just">
              <a:lnSpc>
                <a:spcPct val="100000"/>
              </a:lnSpc>
              <a:spcBef>
                <a:spcPts val="865"/>
              </a:spcBef>
            </a:pPr>
            <a:r>
              <a:rPr lang="tr-TR" sz="2000" spc="-10" dirty="0">
                <a:solidFill>
                  <a:srgbClr val="4B4B4B"/>
                </a:solidFill>
                <a:latin typeface="Arial"/>
                <a:cs typeface="Arial"/>
                <a:sym typeface="Wingdings" panose="05000000000000000000" pitchFamily="2" charset="2"/>
              </a:rPr>
              <a:t>Yeni </a:t>
            </a:r>
            <a:r>
              <a:rPr lang="tr-TR" sz="2000" spc="-10" dirty="0" err="1">
                <a:solidFill>
                  <a:srgbClr val="4B4B4B"/>
                </a:solidFill>
                <a:latin typeface="Arial"/>
                <a:cs typeface="Arial"/>
                <a:sym typeface="Wingdings" panose="05000000000000000000" pitchFamily="2" charset="2"/>
              </a:rPr>
              <a:t>veritabanı</a:t>
            </a:r>
            <a:r>
              <a:rPr lang="tr-TR" sz="2000" spc="-10" dirty="0">
                <a:solidFill>
                  <a:srgbClr val="4B4B4B"/>
                </a:solidFill>
                <a:latin typeface="Arial"/>
                <a:cs typeface="Arial"/>
                <a:sym typeface="Wingdings" panose="05000000000000000000" pitchFamily="2" charset="2"/>
              </a:rPr>
              <a:t> </a:t>
            </a:r>
            <a:r>
              <a:rPr lang="tr-TR" sz="2000" spc="-10" dirty="0">
                <a:solidFill>
                  <a:srgbClr val="FF0000"/>
                </a:solidFill>
                <a:latin typeface="Arial"/>
                <a:cs typeface="Arial"/>
                <a:sym typeface="Wingdings" panose="05000000000000000000" pitchFamily="2" charset="2"/>
              </a:rPr>
              <a:t>model</a:t>
            </a:r>
            <a:r>
              <a:rPr lang="tr-TR" sz="2000" spc="-10" dirty="0">
                <a:solidFill>
                  <a:srgbClr val="4B4B4B"/>
                </a:solidFill>
                <a:latin typeface="Arial"/>
                <a:cs typeface="Arial"/>
                <a:sym typeface="Wingdings" panose="05000000000000000000" pitchFamily="2" charset="2"/>
              </a:rPr>
              <a:t> kopyası olduğundan tablo da oluştur.</a:t>
            </a:r>
            <a:endParaRPr lang="tr-TR" spc="-10" dirty="0">
              <a:solidFill>
                <a:srgbClr val="4B4B4B"/>
              </a:solidFill>
              <a:latin typeface="Arial"/>
              <a:cs typeface="Arial"/>
            </a:endParaRPr>
          </a:p>
        </p:txBody>
      </p:sp>
      <p:sp>
        <p:nvSpPr>
          <p:cNvPr id="4" name="Altbilgi Yer Tutucusu 3">
            <a:extLst>
              <a:ext uri="{FF2B5EF4-FFF2-40B4-BE49-F238E27FC236}">
                <a16:creationId xmlns:a16="http://schemas.microsoft.com/office/drawing/2014/main" id="{641FB7F7-D84E-4C70-0CE7-444A796D683D}"/>
              </a:ext>
            </a:extLst>
          </p:cNvPr>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pic>
        <p:nvPicPr>
          <p:cNvPr id="6" name="Resim 5">
            <a:extLst>
              <a:ext uri="{FF2B5EF4-FFF2-40B4-BE49-F238E27FC236}">
                <a16:creationId xmlns:a16="http://schemas.microsoft.com/office/drawing/2014/main" id="{F8F850BF-0BA6-E34D-420F-6188639B53E2}"/>
              </a:ext>
            </a:extLst>
          </p:cNvPr>
          <p:cNvPicPr>
            <a:picLocks noChangeAspect="1"/>
          </p:cNvPicPr>
          <p:nvPr/>
        </p:nvPicPr>
        <p:blipFill>
          <a:blip r:embed="rId2"/>
          <a:srcRect b="34420"/>
          <a:stretch/>
        </p:blipFill>
        <p:spPr>
          <a:xfrm>
            <a:off x="3447190" y="1828800"/>
            <a:ext cx="3124200" cy="4409983"/>
          </a:xfrm>
          <a:prstGeom prst="rect">
            <a:avLst/>
          </a:prstGeom>
        </p:spPr>
      </p:pic>
    </p:spTree>
    <p:extLst>
      <p:ext uri="{BB962C8B-B14F-4D97-AF65-F5344CB8AC3E}">
        <p14:creationId xmlns:p14="http://schemas.microsoft.com/office/powerpoint/2010/main" val="2291673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3C345-8D54-AA07-5218-7784B36C120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18DA51-246E-BB6F-7C88-CA6A9CC4B379}"/>
              </a:ext>
            </a:extLst>
          </p:cNvPr>
          <p:cNvSpPr txBox="1">
            <a:spLocks noGrp="1"/>
          </p:cNvSpPr>
          <p:nvPr>
            <p:ph type="title"/>
          </p:nvPr>
        </p:nvSpPr>
        <p:spPr>
          <a:xfrm>
            <a:off x="914400" y="545523"/>
            <a:ext cx="7136130" cy="627736"/>
          </a:xfrm>
          <a:prstGeom prst="rect">
            <a:avLst/>
          </a:prstGeom>
        </p:spPr>
        <p:txBody>
          <a:bodyPr vert="horz" wrap="square" lIns="0" tIns="12065" rIns="0" bIns="0" rtlCol="0">
            <a:spAutoFit/>
          </a:bodyPr>
          <a:lstStyle/>
          <a:p>
            <a:pPr marL="12700">
              <a:lnSpc>
                <a:spcPct val="100000"/>
              </a:lnSpc>
              <a:spcBef>
                <a:spcPts val="95"/>
              </a:spcBef>
            </a:pPr>
            <a:r>
              <a:rPr lang="tr-TR" sz="4000" spc="-10" dirty="0">
                <a:solidFill>
                  <a:schemeClr val="accent5">
                    <a:lumMod val="50000"/>
                  </a:schemeClr>
                </a:solidFill>
              </a:rPr>
              <a:t>Tablo Oluşturma</a:t>
            </a:r>
            <a:endParaRPr sz="4000" spc="-10" dirty="0">
              <a:solidFill>
                <a:schemeClr val="accent5">
                  <a:lumMod val="50000"/>
                </a:schemeClr>
              </a:solidFill>
            </a:endParaRPr>
          </a:p>
        </p:txBody>
      </p:sp>
      <p:sp>
        <p:nvSpPr>
          <p:cNvPr id="3" name="object 3">
            <a:extLst>
              <a:ext uri="{FF2B5EF4-FFF2-40B4-BE49-F238E27FC236}">
                <a16:creationId xmlns:a16="http://schemas.microsoft.com/office/drawing/2014/main" id="{6427FD7E-0955-F63D-E409-1B2864398B54}"/>
              </a:ext>
            </a:extLst>
          </p:cNvPr>
          <p:cNvSpPr txBox="1"/>
          <p:nvPr/>
        </p:nvSpPr>
        <p:spPr>
          <a:xfrm>
            <a:off x="838200" y="1202623"/>
            <a:ext cx="7848600" cy="726481"/>
          </a:xfrm>
          <a:prstGeom prst="rect">
            <a:avLst/>
          </a:prstGeom>
        </p:spPr>
        <p:txBody>
          <a:bodyPr vert="horz" wrap="square" lIns="0" tIns="109855" rIns="0" bIns="0" rtlCol="0">
            <a:spAutoFit/>
          </a:bodyPr>
          <a:lstStyle/>
          <a:p>
            <a:pPr marL="12700" algn="just">
              <a:lnSpc>
                <a:spcPct val="100000"/>
              </a:lnSpc>
              <a:spcBef>
                <a:spcPts val="865"/>
              </a:spcBef>
            </a:pPr>
            <a:r>
              <a:rPr lang="tr-TR" sz="2000" spc="-10" dirty="0">
                <a:solidFill>
                  <a:srgbClr val="4B4B4B"/>
                </a:solidFill>
                <a:latin typeface="Arial"/>
                <a:cs typeface="Arial"/>
                <a:sym typeface="Wingdings" panose="05000000000000000000" pitchFamily="2" charset="2"/>
              </a:rPr>
              <a:t>Eğer kendi makinanızda </a:t>
            </a:r>
            <a:r>
              <a:rPr lang="tr-TR" sz="2000" spc="-10" dirty="0" err="1">
                <a:solidFill>
                  <a:srgbClr val="FF0000"/>
                </a:solidFill>
                <a:latin typeface="Arial"/>
                <a:cs typeface="Arial"/>
                <a:sym typeface="Wingdings" panose="05000000000000000000" pitchFamily="2" charset="2"/>
              </a:rPr>
              <a:t>transaction</a:t>
            </a:r>
            <a:r>
              <a:rPr lang="tr-TR" sz="2000" spc="-10" dirty="0">
                <a:solidFill>
                  <a:srgbClr val="FF0000"/>
                </a:solidFill>
                <a:latin typeface="Arial"/>
                <a:cs typeface="Arial"/>
                <a:sym typeface="Wingdings" panose="05000000000000000000" pitchFamily="2" charset="2"/>
              </a:rPr>
              <a:t> log </a:t>
            </a:r>
            <a:r>
              <a:rPr lang="tr-TR" sz="2000" spc="-10" dirty="0">
                <a:solidFill>
                  <a:srgbClr val="4B4B4B"/>
                </a:solidFill>
                <a:latin typeface="Arial"/>
                <a:cs typeface="Arial"/>
                <a:sym typeface="Wingdings" panose="05000000000000000000" pitchFamily="2" charset="2"/>
              </a:rPr>
              <a:t>tutmuyorsanız </a:t>
            </a:r>
            <a:r>
              <a:rPr lang="tr-TR" sz="2000" spc="-10" dirty="0">
                <a:solidFill>
                  <a:srgbClr val="FF0000"/>
                </a:solidFill>
                <a:latin typeface="Arial"/>
                <a:cs typeface="Arial"/>
                <a:sym typeface="Wingdings" panose="05000000000000000000" pitchFamily="2" charset="2"/>
              </a:rPr>
              <a:t>model</a:t>
            </a:r>
            <a:r>
              <a:rPr lang="tr-TR" sz="2000" spc="-10" dirty="0">
                <a:solidFill>
                  <a:srgbClr val="4B4B4B"/>
                </a:solidFill>
                <a:latin typeface="Arial"/>
                <a:cs typeface="Arial"/>
                <a:sym typeface="Wingdings" panose="05000000000000000000" pitchFamily="2" charset="2"/>
              </a:rPr>
              <a:t> üzerinde aşağıdaki işlemi yapalım</a:t>
            </a:r>
            <a:endParaRPr lang="tr-TR" spc="-10" dirty="0">
              <a:solidFill>
                <a:srgbClr val="4B4B4B"/>
              </a:solidFill>
              <a:latin typeface="Arial"/>
              <a:cs typeface="Arial"/>
            </a:endParaRPr>
          </a:p>
        </p:txBody>
      </p:sp>
      <p:sp>
        <p:nvSpPr>
          <p:cNvPr id="4" name="Altbilgi Yer Tutucusu 3">
            <a:extLst>
              <a:ext uri="{FF2B5EF4-FFF2-40B4-BE49-F238E27FC236}">
                <a16:creationId xmlns:a16="http://schemas.microsoft.com/office/drawing/2014/main" id="{672A70D4-9469-78C6-FA53-17BFE1494AF5}"/>
              </a:ext>
            </a:extLst>
          </p:cNvPr>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pic>
        <p:nvPicPr>
          <p:cNvPr id="7" name="Resim 6">
            <a:extLst>
              <a:ext uri="{FF2B5EF4-FFF2-40B4-BE49-F238E27FC236}">
                <a16:creationId xmlns:a16="http://schemas.microsoft.com/office/drawing/2014/main" id="{78707BEA-0948-2508-0D6A-A46DAEE61903}"/>
              </a:ext>
            </a:extLst>
          </p:cNvPr>
          <p:cNvPicPr>
            <a:picLocks noChangeAspect="1"/>
          </p:cNvPicPr>
          <p:nvPr/>
        </p:nvPicPr>
        <p:blipFill>
          <a:blip r:embed="rId2"/>
          <a:stretch>
            <a:fillRect/>
          </a:stretch>
        </p:blipFill>
        <p:spPr>
          <a:xfrm>
            <a:off x="2950194" y="2057400"/>
            <a:ext cx="3242137" cy="4179728"/>
          </a:xfrm>
          <a:prstGeom prst="rect">
            <a:avLst/>
          </a:prstGeom>
        </p:spPr>
      </p:pic>
    </p:spTree>
    <p:extLst>
      <p:ext uri="{BB962C8B-B14F-4D97-AF65-F5344CB8AC3E}">
        <p14:creationId xmlns:p14="http://schemas.microsoft.com/office/powerpoint/2010/main" val="23646297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1BF6D-FC43-FE13-EAD9-1AB88D86516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7773D99-7028-A460-33BA-FA276A6ED259}"/>
              </a:ext>
            </a:extLst>
          </p:cNvPr>
          <p:cNvSpPr txBox="1">
            <a:spLocks noGrp="1"/>
          </p:cNvSpPr>
          <p:nvPr>
            <p:ph type="title"/>
          </p:nvPr>
        </p:nvSpPr>
        <p:spPr>
          <a:xfrm>
            <a:off x="914400" y="611463"/>
            <a:ext cx="7136130" cy="627736"/>
          </a:xfrm>
          <a:prstGeom prst="rect">
            <a:avLst/>
          </a:prstGeom>
        </p:spPr>
        <p:txBody>
          <a:bodyPr vert="horz" wrap="square" lIns="0" tIns="12065" rIns="0" bIns="0" rtlCol="0">
            <a:spAutoFit/>
          </a:bodyPr>
          <a:lstStyle/>
          <a:p>
            <a:pPr marL="12700">
              <a:lnSpc>
                <a:spcPct val="100000"/>
              </a:lnSpc>
              <a:spcBef>
                <a:spcPts val="95"/>
              </a:spcBef>
            </a:pPr>
            <a:r>
              <a:rPr lang="tr-TR" sz="4000" spc="-10" dirty="0">
                <a:solidFill>
                  <a:schemeClr val="accent5">
                    <a:lumMod val="50000"/>
                  </a:schemeClr>
                </a:solidFill>
              </a:rPr>
              <a:t>Sistem </a:t>
            </a:r>
            <a:r>
              <a:rPr lang="tr-TR" sz="4000" spc="-10" dirty="0" err="1">
                <a:solidFill>
                  <a:schemeClr val="accent5">
                    <a:lumMod val="50000"/>
                  </a:schemeClr>
                </a:solidFill>
              </a:rPr>
              <a:t>Veritabanları</a:t>
            </a:r>
            <a:endParaRPr sz="4000" spc="-10" dirty="0">
              <a:solidFill>
                <a:schemeClr val="accent5">
                  <a:lumMod val="50000"/>
                </a:schemeClr>
              </a:solidFill>
            </a:endParaRPr>
          </a:p>
        </p:txBody>
      </p:sp>
      <p:sp>
        <p:nvSpPr>
          <p:cNvPr id="3" name="object 3">
            <a:extLst>
              <a:ext uri="{FF2B5EF4-FFF2-40B4-BE49-F238E27FC236}">
                <a16:creationId xmlns:a16="http://schemas.microsoft.com/office/drawing/2014/main" id="{F3A5622D-259C-39B8-3C55-4A7E48F9B900}"/>
              </a:ext>
            </a:extLst>
          </p:cNvPr>
          <p:cNvSpPr txBox="1"/>
          <p:nvPr/>
        </p:nvSpPr>
        <p:spPr>
          <a:xfrm>
            <a:off x="685800" y="1202623"/>
            <a:ext cx="8001000" cy="726481"/>
          </a:xfrm>
          <a:prstGeom prst="rect">
            <a:avLst/>
          </a:prstGeom>
        </p:spPr>
        <p:txBody>
          <a:bodyPr vert="horz" wrap="square" lIns="0" tIns="109855" rIns="0" bIns="0" rtlCol="0">
            <a:spAutoFit/>
          </a:bodyPr>
          <a:lstStyle/>
          <a:p>
            <a:pPr marL="12700" algn="just">
              <a:lnSpc>
                <a:spcPct val="100000"/>
              </a:lnSpc>
              <a:spcBef>
                <a:spcPts val="865"/>
              </a:spcBef>
            </a:pPr>
            <a:r>
              <a:rPr lang="tr-TR" sz="2000" spc="-10" dirty="0">
                <a:solidFill>
                  <a:srgbClr val="4B4B4B"/>
                </a:solidFill>
                <a:latin typeface="Arial"/>
                <a:cs typeface="Arial"/>
                <a:sym typeface="Wingdings" panose="05000000000000000000" pitchFamily="2" charset="2"/>
              </a:rPr>
              <a:t>Eğer kendi makinanızda </a:t>
            </a:r>
            <a:r>
              <a:rPr lang="tr-TR" sz="2000" spc="-10" dirty="0" err="1">
                <a:solidFill>
                  <a:srgbClr val="FF0000"/>
                </a:solidFill>
                <a:latin typeface="Arial"/>
                <a:cs typeface="Arial"/>
                <a:sym typeface="Wingdings" panose="05000000000000000000" pitchFamily="2" charset="2"/>
              </a:rPr>
              <a:t>transaction</a:t>
            </a:r>
            <a:r>
              <a:rPr lang="tr-TR" sz="2000" spc="-10" dirty="0">
                <a:solidFill>
                  <a:srgbClr val="FF0000"/>
                </a:solidFill>
                <a:latin typeface="Arial"/>
                <a:cs typeface="Arial"/>
                <a:sym typeface="Wingdings" panose="05000000000000000000" pitchFamily="2" charset="2"/>
              </a:rPr>
              <a:t> log </a:t>
            </a:r>
            <a:r>
              <a:rPr lang="tr-TR" sz="2000" spc="-10" dirty="0">
                <a:solidFill>
                  <a:srgbClr val="4B4B4B"/>
                </a:solidFill>
                <a:latin typeface="Arial"/>
                <a:cs typeface="Arial"/>
                <a:sym typeface="Wingdings" panose="05000000000000000000" pitchFamily="2" charset="2"/>
              </a:rPr>
              <a:t>tutmuyorsanız </a:t>
            </a:r>
            <a:r>
              <a:rPr lang="tr-TR" sz="2000" spc="-10" dirty="0">
                <a:solidFill>
                  <a:srgbClr val="FF0000"/>
                </a:solidFill>
                <a:latin typeface="Arial"/>
                <a:cs typeface="Arial"/>
                <a:sym typeface="Wingdings" panose="05000000000000000000" pitchFamily="2" charset="2"/>
              </a:rPr>
              <a:t>model</a:t>
            </a:r>
            <a:r>
              <a:rPr lang="tr-TR" sz="2000" spc="-10" dirty="0">
                <a:solidFill>
                  <a:srgbClr val="4B4B4B"/>
                </a:solidFill>
                <a:latin typeface="Arial"/>
                <a:cs typeface="Arial"/>
                <a:sym typeface="Wingdings" panose="05000000000000000000" pitchFamily="2" charset="2"/>
              </a:rPr>
              <a:t> üzerinde aşağıdaki işlemi yapalım</a:t>
            </a:r>
            <a:endParaRPr lang="tr-TR" spc="-10" dirty="0">
              <a:solidFill>
                <a:srgbClr val="4B4B4B"/>
              </a:solidFill>
              <a:latin typeface="Arial"/>
              <a:cs typeface="Arial"/>
            </a:endParaRPr>
          </a:p>
        </p:txBody>
      </p:sp>
      <p:sp>
        <p:nvSpPr>
          <p:cNvPr id="4" name="Altbilgi Yer Tutucusu 3">
            <a:extLst>
              <a:ext uri="{FF2B5EF4-FFF2-40B4-BE49-F238E27FC236}">
                <a16:creationId xmlns:a16="http://schemas.microsoft.com/office/drawing/2014/main" id="{7FA2BE7A-2FF2-0C0C-5A3F-4046BE2B469E}"/>
              </a:ext>
            </a:extLst>
          </p:cNvPr>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pic>
        <p:nvPicPr>
          <p:cNvPr id="2050" name="Picture 2">
            <a:extLst>
              <a:ext uri="{FF2B5EF4-FFF2-40B4-BE49-F238E27FC236}">
                <a16:creationId xmlns:a16="http://schemas.microsoft.com/office/drawing/2014/main" id="{B673192D-8D18-E511-DA13-0D0B0B9BA8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28" b="14445"/>
          <a:stretch/>
        </p:blipFill>
        <p:spPr bwMode="auto">
          <a:xfrm>
            <a:off x="1676400" y="2057400"/>
            <a:ext cx="6335711" cy="4273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235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820064"/>
            <a:ext cx="7136130" cy="627736"/>
          </a:xfrm>
          <a:prstGeom prst="rect">
            <a:avLst/>
          </a:prstGeom>
        </p:spPr>
        <p:txBody>
          <a:bodyPr vert="horz" wrap="square" lIns="0" tIns="12065" rIns="0" bIns="0" rtlCol="0">
            <a:spAutoFit/>
          </a:bodyPr>
          <a:lstStyle/>
          <a:p>
            <a:pPr marL="12700">
              <a:lnSpc>
                <a:spcPct val="100000"/>
              </a:lnSpc>
              <a:spcBef>
                <a:spcPts val="95"/>
              </a:spcBef>
            </a:pPr>
            <a:r>
              <a:rPr sz="4000" spc="-10" dirty="0">
                <a:solidFill>
                  <a:schemeClr val="accent5">
                    <a:lumMod val="50000"/>
                  </a:schemeClr>
                </a:solidFill>
              </a:rPr>
              <a:t>SQL- </a:t>
            </a:r>
            <a:r>
              <a:rPr sz="4000" spc="-5" dirty="0">
                <a:solidFill>
                  <a:schemeClr val="accent5">
                    <a:lumMod val="50000"/>
                  </a:schemeClr>
                </a:solidFill>
              </a:rPr>
              <a:t>Yapısal Sorgulama</a:t>
            </a:r>
            <a:r>
              <a:rPr sz="4000" spc="15" dirty="0">
                <a:solidFill>
                  <a:schemeClr val="accent5">
                    <a:lumMod val="50000"/>
                  </a:schemeClr>
                </a:solidFill>
              </a:rPr>
              <a:t> </a:t>
            </a:r>
            <a:r>
              <a:rPr sz="4000" spc="-10" dirty="0">
                <a:solidFill>
                  <a:schemeClr val="accent5">
                    <a:lumMod val="50000"/>
                  </a:schemeClr>
                </a:solidFill>
              </a:rPr>
              <a:t>Dili</a:t>
            </a:r>
          </a:p>
        </p:txBody>
      </p:sp>
      <p:sp>
        <p:nvSpPr>
          <p:cNvPr id="3" name="object 3"/>
          <p:cNvSpPr txBox="1"/>
          <p:nvPr/>
        </p:nvSpPr>
        <p:spPr>
          <a:xfrm>
            <a:off x="838199" y="1600200"/>
            <a:ext cx="7775575" cy="3311804"/>
          </a:xfrm>
          <a:prstGeom prst="rect">
            <a:avLst/>
          </a:prstGeom>
        </p:spPr>
        <p:txBody>
          <a:bodyPr vert="horz" wrap="square" lIns="0" tIns="109855" rIns="0" bIns="0" rtlCol="0">
            <a:spAutoFit/>
          </a:bodyPr>
          <a:lstStyle/>
          <a:p>
            <a:pPr marL="12700">
              <a:lnSpc>
                <a:spcPct val="100000"/>
              </a:lnSpc>
              <a:spcBef>
                <a:spcPts val="865"/>
              </a:spcBef>
            </a:pPr>
            <a:r>
              <a:rPr sz="2400" spc="-10" dirty="0">
                <a:solidFill>
                  <a:srgbClr val="4B4B4B"/>
                </a:solidFill>
                <a:latin typeface="Arial"/>
                <a:cs typeface="Arial"/>
              </a:rPr>
              <a:t>SQL ifadeleri </a:t>
            </a:r>
            <a:r>
              <a:rPr sz="2400" spc="-15" dirty="0">
                <a:solidFill>
                  <a:srgbClr val="4B4B4B"/>
                </a:solidFill>
                <a:latin typeface="Arial"/>
                <a:cs typeface="Arial"/>
              </a:rPr>
              <a:t>yapısal </a:t>
            </a:r>
            <a:r>
              <a:rPr sz="2400" spc="-10" dirty="0">
                <a:solidFill>
                  <a:srgbClr val="4B4B4B"/>
                </a:solidFill>
                <a:latin typeface="Arial"/>
                <a:cs typeface="Arial"/>
              </a:rPr>
              <a:t>olarak üç gruba</a:t>
            </a:r>
            <a:r>
              <a:rPr sz="2400" spc="55" dirty="0">
                <a:solidFill>
                  <a:srgbClr val="4B4B4B"/>
                </a:solidFill>
                <a:latin typeface="Arial"/>
                <a:cs typeface="Arial"/>
              </a:rPr>
              <a:t> </a:t>
            </a:r>
            <a:r>
              <a:rPr sz="2400" spc="-15" dirty="0">
                <a:solidFill>
                  <a:srgbClr val="4B4B4B"/>
                </a:solidFill>
                <a:latin typeface="Arial"/>
                <a:cs typeface="Arial"/>
              </a:rPr>
              <a:t>ayrılır.</a:t>
            </a:r>
            <a:endParaRPr sz="2400" dirty="0">
              <a:latin typeface="Arial"/>
              <a:cs typeface="Arial"/>
            </a:endParaRPr>
          </a:p>
          <a:p>
            <a:pPr marL="356870" indent="-344805">
              <a:lnSpc>
                <a:spcPct val="100000"/>
              </a:lnSpc>
              <a:spcBef>
                <a:spcPts val="770"/>
              </a:spcBef>
              <a:buFont typeface="Arial"/>
              <a:buChar char="•"/>
              <a:tabLst>
                <a:tab pos="356870" algn="l"/>
                <a:tab pos="357505" algn="l"/>
              </a:tabLst>
            </a:pPr>
            <a:r>
              <a:rPr sz="2400" b="1" spc="-5" dirty="0">
                <a:solidFill>
                  <a:srgbClr val="0070C0"/>
                </a:solidFill>
                <a:latin typeface="Arial"/>
                <a:cs typeface="Arial"/>
              </a:rPr>
              <a:t>Veri </a:t>
            </a:r>
            <a:r>
              <a:rPr sz="2400" b="1" spc="-10" dirty="0">
                <a:solidFill>
                  <a:srgbClr val="0070C0"/>
                </a:solidFill>
                <a:latin typeface="Arial"/>
                <a:cs typeface="Arial"/>
              </a:rPr>
              <a:t>Tanımlama</a:t>
            </a:r>
            <a:r>
              <a:rPr sz="2400" b="1" spc="10" dirty="0">
                <a:solidFill>
                  <a:srgbClr val="0070C0"/>
                </a:solidFill>
                <a:latin typeface="Arial"/>
                <a:cs typeface="Arial"/>
              </a:rPr>
              <a:t> </a:t>
            </a:r>
            <a:r>
              <a:rPr sz="2400" b="1" spc="-10" dirty="0">
                <a:solidFill>
                  <a:srgbClr val="0070C0"/>
                </a:solidFill>
                <a:latin typeface="Arial"/>
                <a:cs typeface="Arial"/>
              </a:rPr>
              <a:t>Dili</a:t>
            </a:r>
            <a:endParaRPr sz="2400" dirty="0">
              <a:solidFill>
                <a:srgbClr val="0070C0"/>
              </a:solidFill>
              <a:latin typeface="Arial"/>
              <a:cs typeface="Arial"/>
            </a:endParaRPr>
          </a:p>
          <a:p>
            <a:pPr marL="356870">
              <a:lnSpc>
                <a:spcPct val="100000"/>
              </a:lnSpc>
              <a:spcBef>
                <a:spcPts val="775"/>
              </a:spcBef>
            </a:pPr>
            <a:r>
              <a:rPr sz="2400" spc="-10" dirty="0">
                <a:solidFill>
                  <a:srgbClr val="4B4B4B"/>
                </a:solidFill>
                <a:latin typeface="Arial"/>
                <a:cs typeface="Arial"/>
              </a:rPr>
              <a:t>(DDL </a:t>
            </a:r>
            <a:r>
              <a:rPr sz="2400" spc="-5" dirty="0">
                <a:solidFill>
                  <a:srgbClr val="4B4B4B"/>
                </a:solidFill>
                <a:latin typeface="Arial"/>
                <a:cs typeface="Arial"/>
              </a:rPr>
              <a:t>- Data Definition</a:t>
            </a:r>
            <a:r>
              <a:rPr sz="2400" spc="-10" dirty="0">
                <a:solidFill>
                  <a:srgbClr val="4B4B4B"/>
                </a:solidFill>
                <a:latin typeface="Arial"/>
                <a:cs typeface="Arial"/>
              </a:rPr>
              <a:t> </a:t>
            </a:r>
            <a:r>
              <a:rPr sz="2400" spc="-5" dirty="0">
                <a:solidFill>
                  <a:srgbClr val="4B4B4B"/>
                </a:solidFill>
                <a:latin typeface="Arial"/>
                <a:cs typeface="Arial"/>
              </a:rPr>
              <a:t>Language)</a:t>
            </a:r>
            <a:endParaRPr sz="2400" dirty="0">
              <a:latin typeface="Arial"/>
              <a:cs typeface="Arial"/>
            </a:endParaRPr>
          </a:p>
          <a:p>
            <a:pPr marL="356870" indent="-344805">
              <a:lnSpc>
                <a:spcPct val="100000"/>
              </a:lnSpc>
              <a:spcBef>
                <a:spcPts val="770"/>
              </a:spcBef>
              <a:buFont typeface="Arial"/>
              <a:buChar char="•"/>
              <a:tabLst>
                <a:tab pos="356870" algn="l"/>
                <a:tab pos="357505" algn="l"/>
              </a:tabLst>
            </a:pPr>
            <a:r>
              <a:rPr sz="2400" b="1" spc="-5" dirty="0">
                <a:solidFill>
                  <a:srgbClr val="0070C0"/>
                </a:solidFill>
                <a:latin typeface="Arial"/>
                <a:cs typeface="Arial"/>
              </a:rPr>
              <a:t>Veri İşleme</a:t>
            </a:r>
            <a:r>
              <a:rPr sz="2400" b="1" spc="-10" dirty="0">
                <a:solidFill>
                  <a:srgbClr val="0070C0"/>
                </a:solidFill>
                <a:latin typeface="Arial"/>
                <a:cs typeface="Arial"/>
              </a:rPr>
              <a:t> Dili</a:t>
            </a:r>
            <a:endParaRPr sz="2400" dirty="0">
              <a:solidFill>
                <a:srgbClr val="0070C0"/>
              </a:solidFill>
              <a:latin typeface="Arial"/>
              <a:cs typeface="Arial"/>
            </a:endParaRPr>
          </a:p>
          <a:p>
            <a:pPr marL="356870">
              <a:lnSpc>
                <a:spcPct val="100000"/>
              </a:lnSpc>
              <a:spcBef>
                <a:spcPts val="765"/>
              </a:spcBef>
            </a:pPr>
            <a:r>
              <a:rPr sz="2400" spc="-10" dirty="0">
                <a:solidFill>
                  <a:srgbClr val="4B4B4B"/>
                </a:solidFill>
                <a:latin typeface="Arial"/>
                <a:cs typeface="Arial"/>
              </a:rPr>
              <a:t>(DML </a:t>
            </a:r>
            <a:r>
              <a:rPr sz="2400" spc="-5" dirty="0">
                <a:solidFill>
                  <a:srgbClr val="4B4B4B"/>
                </a:solidFill>
                <a:latin typeface="Arial"/>
                <a:cs typeface="Arial"/>
              </a:rPr>
              <a:t>- Data Manipulation</a:t>
            </a:r>
            <a:r>
              <a:rPr sz="2400" spc="-25" dirty="0">
                <a:solidFill>
                  <a:srgbClr val="4B4B4B"/>
                </a:solidFill>
                <a:latin typeface="Arial"/>
                <a:cs typeface="Arial"/>
              </a:rPr>
              <a:t> </a:t>
            </a:r>
            <a:r>
              <a:rPr sz="2400" spc="-5" dirty="0">
                <a:solidFill>
                  <a:srgbClr val="4B4B4B"/>
                </a:solidFill>
                <a:latin typeface="Arial"/>
                <a:cs typeface="Arial"/>
              </a:rPr>
              <a:t>Language)</a:t>
            </a:r>
            <a:endParaRPr sz="2400" dirty="0">
              <a:latin typeface="Arial"/>
              <a:cs typeface="Arial"/>
            </a:endParaRPr>
          </a:p>
          <a:p>
            <a:pPr marL="356870" indent="-344805">
              <a:lnSpc>
                <a:spcPct val="100000"/>
              </a:lnSpc>
              <a:spcBef>
                <a:spcPts val="770"/>
              </a:spcBef>
              <a:buFont typeface="Arial"/>
              <a:buChar char="•"/>
              <a:tabLst>
                <a:tab pos="356870" algn="l"/>
                <a:tab pos="357505" algn="l"/>
              </a:tabLst>
            </a:pPr>
            <a:r>
              <a:rPr sz="2400" b="1" spc="-5" dirty="0">
                <a:solidFill>
                  <a:srgbClr val="0070C0"/>
                </a:solidFill>
                <a:latin typeface="Arial"/>
                <a:cs typeface="Arial"/>
              </a:rPr>
              <a:t>Veri </a:t>
            </a:r>
            <a:r>
              <a:rPr sz="2400" b="1" spc="-10" dirty="0">
                <a:solidFill>
                  <a:srgbClr val="0070C0"/>
                </a:solidFill>
                <a:latin typeface="Arial"/>
                <a:cs typeface="Arial"/>
              </a:rPr>
              <a:t>Kontrol</a:t>
            </a:r>
            <a:r>
              <a:rPr sz="2400" b="1" spc="-15" dirty="0">
                <a:solidFill>
                  <a:srgbClr val="0070C0"/>
                </a:solidFill>
                <a:latin typeface="Arial"/>
                <a:cs typeface="Arial"/>
              </a:rPr>
              <a:t> </a:t>
            </a:r>
            <a:r>
              <a:rPr sz="2400" b="1" spc="-5" dirty="0">
                <a:solidFill>
                  <a:srgbClr val="0070C0"/>
                </a:solidFill>
                <a:latin typeface="Arial"/>
                <a:cs typeface="Arial"/>
              </a:rPr>
              <a:t>Dili</a:t>
            </a:r>
            <a:endParaRPr sz="2400" dirty="0">
              <a:solidFill>
                <a:srgbClr val="0070C0"/>
              </a:solidFill>
              <a:latin typeface="Arial"/>
              <a:cs typeface="Arial"/>
            </a:endParaRPr>
          </a:p>
          <a:p>
            <a:pPr marL="356870">
              <a:lnSpc>
                <a:spcPct val="100000"/>
              </a:lnSpc>
              <a:spcBef>
                <a:spcPts val="770"/>
              </a:spcBef>
            </a:pPr>
            <a:r>
              <a:rPr sz="2400" spc="-10" dirty="0">
                <a:solidFill>
                  <a:srgbClr val="4B4B4B"/>
                </a:solidFill>
                <a:latin typeface="Arial"/>
                <a:cs typeface="Arial"/>
              </a:rPr>
              <a:t>(DCL </a:t>
            </a:r>
            <a:r>
              <a:rPr sz="2400" spc="-5" dirty="0">
                <a:solidFill>
                  <a:srgbClr val="4B4B4B"/>
                </a:solidFill>
                <a:latin typeface="Arial"/>
                <a:cs typeface="Arial"/>
              </a:rPr>
              <a:t>– Data Control</a:t>
            </a:r>
            <a:r>
              <a:rPr sz="2400" dirty="0">
                <a:solidFill>
                  <a:srgbClr val="4B4B4B"/>
                </a:solidFill>
                <a:latin typeface="Arial"/>
                <a:cs typeface="Arial"/>
              </a:rPr>
              <a:t> </a:t>
            </a:r>
            <a:r>
              <a:rPr sz="2400" spc="-5" dirty="0">
                <a:solidFill>
                  <a:srgbClr val="4B4B4B"/>
                </a:solidFill>
                <a:latin typeface="Arial"/>
                <a:cs typeface="Arial"/>
              </a:rPr>
              <a:t>Language)</a:t>
            </a:r>
            <a:endParaRPr sz="2400" dirty="0">
              <a:latin typeface="Arial"/>
              <a:cs typeface="Arial"/>
            </a:endParaRPr>
          </a:p>
        </p:txBody>
      </p:sp>
      <p:sp>
        <p:nvSpPr>
          <p:cNvPr id="4" name="Altbilgi Yer Tutucusu 3"/>
          <p:cNvSpPr>
            <a:spLocks noGrp="1"/>
          </p:cNvSpPr>
          <p:nvPr>
            <p:ph type="ftr" sz="quarter" idx="3"/>
          </p:nvPr>
        </p:nvSpPr>
        <p:spPr/>
        <p:txBody>
          <a:bodyPr/>
          <a:lstStyle/>
          <a:p>
            <a:pPr algn="ctr"/>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sz="1100" b="1">
                <a:solidFill>
                  <a:schemeClr val="accent5">
                    <a:lumMod val="50000"/>
                  </a:schemeClr>
                </a:solidFill>
              </a:rPr>
              <a:t>|</a:t>
            </a:r>
            <a:r>
              <a:rPr lang="tr-TR" sz="900">
                <a:solidFill>
                  <a:schemeClr val="accent1">
                    <a:lumMod val="50000"/>
                  </a:schemeClr>
                </a:solidFill>
              </a:rPr>
              <a:t> Bilgisayar Mühendisi </a:t>
            </a:r>
            <a:r>
              <a:rPr lang="tr-TR" sz="1100" b="1">
                <a:solidFill>
                  <a:schemeClr val="accent5">
                    <a:lumMod val="50000"/>
                  </a:schemeClr>
                </a:solidFill>
              </a:rPr>
              <a:t>|</a:t>
            </a:r>
            <a:r>
              <a:rPr lang="tr-TR" sz="900">
                <a:solidFill>
                  <a:schemeClr val="accent1">
                    <a:lumMod val="50000"/>
                  </a:schemeClr>
                </a:solidFill>
              </a:rPr>
              <a:t> Uzm. Bilişim Tekn. Öğrt. </a:t>
            </a:r>
            <a:r>
              <a:rPr lang="tr-TR" sz="1100" b="1">
                <a:solidFill>
                  <a:schemeClr val="accent5">
                    <a:lumMod val="50000"/>
                  </a:schemeClr>
                </a:solidFill>
              </a:rPr>
              <a:t>|</a:t>
            </a:r>
            <a:r>
              <a:rPr lang="tr-TR" sz="900">
                <a:solidFill>
                  <a:schemeClr val="accent1">
                    <a:lumMod val="50000"/>
                  </a:schemeClr>
                </a:solidFill>
              </a:rPr>
              <a:t> Eğitmen</a:t>
            </a:r>
            <a:endParaRPr lang="tr-TR" sz="900" dirty="0"/>
          </a:p>
        </p:txBody>
      </p:sp>
    </p:spTree>
    <p:extLst>
      <p:ext uri="{BB962C8B-B14F-4D97-AF65-F5344CB8AC3E}">
        <p14:creationId xmlns:p14="http://schemas.microsoft.com/office/powerpoint/2010/main" val="4225073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smtClean="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sp>
        <p:nvSpPr>
          <p:cNvPr id="6" name="Metin kutusu 5"/>
          <p:cNvSpPr txBox="1"/>
          <p:nvPr/>
        </p:nvSpPr>
        <p:spPr>
          <a:xfrm>
            <a:off x="647700" y="1219200"/>
            <a:ext cx="7848600" cy="2431435"/>
          </a:xfrm>
          <a:prstGeom prst="rect">
            <a:avLst/>
          </a:prstGeom>
          <a:noFill/>
        </p:spPr>
        <p:txBody>
          <a:bodyPr wrap="square" rtlCol="0">
            <a:spAutoFit/>
          </a:bodyPr>
          <a:lstStyle/>
          <a:p>
            <a:pPr algn="just"/>
            <a:r>
              <a:rPr lang="tr-TR" sz="2000" dirty="0" smtClean="0"/>
              <a:t>Kurulum dosyası web tarayıcısı tarafından aşağıdaki gibi indirilecektir.</a:t>
            </a:r>
            <a:endParaRPr lang="tr-TR" sz="2400" dirty="0"/>
          </a:p>
          <a:p>
            <a:pPr algn="just"/>
            <a:endParaRPr lang="tr-TR" sz="2400" dirty="0" smtClean="0"/>
          </a:p>
          <a:p>
            <a:pPr algn="just"/>
            <a:endParaRPr lang="tr-TR" sz="2400" dirty="0"/>
          </a:p>
          <a:p>
            <a:pPr algn="just"/>
            <a:endParaRPr lang="tr-TR" sz="2400" dirty="0" smtClean="0"/>
          </a:p>
          <a:p>
            <a:pPr algn="just"/>
            <a:endParaRPr lang="tr-TR" sz="2000" dirty="0" smtClean="0"/>
          </a:p>
          <a:p>
            <a:pPr algn="just"/>
            <a:r>
              <a:rPr lang="tr-TR" sz="2000" dirty="0" smtClean="0"/>
              <a:t>İndirdiğimiz kurulum (            ) dosyasına çift tıklayarak kurulumu başlatalım.</a:t>
            </a:r>
            <a:endParaRPr lang="tr-TR" sz="2000" dirty="0"/>
          </a:p>
        </p:txBody>
      </p:sp>
      <p:pic>
        <p:nvPicPr>
          <p:cNvPr id="3" name="Resim 2"/>
          <p:cNvPicPr>
            <a:picLocks noChangeAspect="1"/>
          </p:cNvPicPr>
          <p:nvPr/>
        </p:nvPicPr>
        <p:blipFill>
          <a:blip r:embed="rId2"/>
          <a:stretch>
            <a:fillRect/>
          </a:stretch>
        </p:blipFill>
        <p:spPr>
          <a:xfrm>
            <a:off x="952500" y="1752087"/>
            <a:ext cx="7277100" cy="1057883"/>
          </a:xfrm>
          <a:prstGeom prst="rect">
            <a:avLst/>
          </a:prstGeom>
        </p:spPr>
      </p:pic>
      <p:pic>
        <p:nvPicPr>
          <p:cNvPr id="1026" name="Picture 2" descr="C:\Users\furka\AppData\Local\Temp\SNAGHTML20c9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775" y="3813959"/>
            <a:ext cx="7007225" cy="2102792"/>
          </a:xfrm>
          <a:prstGeom prst="rect">
            <a:avLst/>
          </a:prstGeom>
          <a:noFill/>
          <a:extLst>
            <a:ext uri="{909E8E84-426E-40DD-AFC4-6F175D3DCCD1}">
              <a14:hiddenFill xmlns:a14="http://schemas.microsoft.com/office/drawing/2010/main">
                <a:solidFill>
                  <a:srgbClr val="FFFFFF"/>
                </a:solidFill>
              </a14:hiddenFill>
            </a:ext>
          </a:extLst>
        </p:spPr>
      </p:pic>
      <p:pic>
        <p:nvPicPr>
          <p:cNvPr id="7" name="Resim 6"/>
          <p:cNvPicPr>
            <a:picLocks noChangeAspect="1"/>
          </p:cNvPicPr>
          <p:nvPr/>
        </p:nvPicPr>
        <p:blipFill>
          <a:blip r:embed="rId4"/>
          <a:stretch>
            <a:fillRect/>
          </a:stretch>
        </p:blipFill>
        <p:spPr>
          <a:xfrm>
            <a:off x="3124200" y="3028067"/>
            <a:ext cx="1364098" cy="228620"/>
          </a:xfrm>
          <a:prstGeom prst="rect">
            <a:avLst/>
          </a:prstGeom>
        </p:spPr>
      </p:pic>
    </p:spTree>
    <p:extLst>
      <p:ext uri="{BB962C8B-B14F-4D97-AF65-F5344CB8AC3E}">
        <p14:creationId xmlns:p14="http://schemas.microsoft.com/office/powerpoint/2010/main" val="30337614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5800"/>
            <a:ext cx="7467600" cy="627736"/>
          </a:xfrm>
          <a:prstGeom prst="rect">
            <a:avLst/>
          </a:prstGeom>
        </p:spPr>
        <p:txBody>
          <a:bodyPr vert="horz" wrap="square" lIns="0" tIns="12065" rIns="0" bIns="0" rtlCol="0">
            <a:spAutoFit/>
          </a:bodyPr>
          <a:lstStyle/>
          <a:p>
            <a:pPr marL="12700">
              <a:lnSpc>
                <a:spcPct val="100000"/>
              </a:lnSpc>
              <a:spcBef>
                <a:spcPts val="95"/>
              </a:spcBef>
            </a:pPr>
            <a:r>
              <a:rPr lang="tr-TR" sz="4000" spc="-5" dirty="0">
                <a:solidFill>
                  <a:schemeClr val="accent5">
                    <a:lumMod val="50000"/>
                  </a:schemeClr>
                </a:solidFill>
              </a:rPr>
              <a:t>SQL Server Kurulumu</a:t>
            </a:r>
            <a:endParaRPr sz="4000" spc="-5" dirty="0">
              <a:solidFill>
                <a:schemeClr val="accent5">
                  <a:lumMod val="50000"/>
                </a:schemeClr>
              </a:solidFill>
            </a:endParaRPr>
          </a:p>
        </p:txBody>
      </p:sp>
      <p:sp>
        <p:nvSpPr>
          <p:cNvPr id="5" name="Altbilgi Yer Tutucusu 4"/>
          <p:cNvSpPr>
            <a:spLocks noGrp="1"/>
          </p:cNvSpPr>
          <p:nvPr>
            <p:ph type="ftr" sz="quarter" idx="3"/>
          </p:nvPr>
        </p:nvSpPr>
        <p:spPr/>
        <p:txBody>
          <a:bodyPr/>
          <a:lstStyle/>
          <a:p>
            <a:r>
              <a:rPr lang="tr-TR" sz="900" b="1">
                <a:solidFill>
                  <a:schemeClr val="accent5">
                    <a:lumMod val="50000"/>
                  </a:schemeClr>
                </a:solidFill>
              </a:rPr>
              <a:t>Adem AKKUŞ </a:t>
            </a:r>
            <a:r>
              <a:rPr lang="tr-TR" sz="900">
                <a:solidFill>
                  <a:schemeClr val="accent1">
                    <a:lumMod val="50000"/>
                  </a:schemeClr>
                </a:solidFill>
              </a:rPr>
              <a:t/>
            </a:r>
            <a:br>
              <a:rPr lang="tr-TR" sz="900">
                <a:solidFill>
                  <a:schemeClr val="accent1">
                    <a:lumMod val="50000"/>
                  </a:schemeClr>
                </a:solidFill>
              </a:rPr>
            </a:br>
            <a:r>
              <a:rPr lang="tr-TR" b="1">
                <a:solidFill>
                  <a:schemeClr val="accent5">
                    <a:lumMod val="50000"/>
                  </a:schemeClr>
                </a:solidFill>
              </a:rPr>
              <a:t>|</a:t>
            </a:r>
            <a:r>
              <a:rPr lang="tr-TR" sz="900">
                <a:solidFill>
                  <a:schemeClr val="accent1">
                    <a:lumMod val="50000"/>
                  </a:schemeClr>
                </a:solidFill>
              </a:rPr>
              <a:t> Bilgisayar Mühendisi </a:t>
            </a:r>
            <a:r>
              <a:rPr lang="tr-TR" b="1">
                <a:solidFill>
                  <a:schemeClr val="accent5">
                    <a:lumMod val="50000"/>
                  </a:schemeClr>
                </a:solidFill>
              </a:rPr>
              <a:t>|</a:t>
            </a:r>
            <a:r>
              <a:rPr lang="tr-TR" sz="900">
                <a:solidFill>
                  <a:schemeClr val="accent1">
                    <a:lumMod val="50000"/>
                  </a:schemeClr>
                </a:solidFill>
              </a:rPr>
              <a:t> Uzm. Bilişim Tekn. Öğrt. </a:t>
            </a:r>
            <a:r>
              <a:rPr lang="tr-TR" b="1">
                <a:solidFill>
                  <a:schemeClr val="accent5">
                    <a:lumMod val="50000"/>
                  </a:schemeClr>
                </a:solidFill>
              </a:rPr>
              <a:t>|</a:t>
            </a:r>
            <a:r>
              <a:rPr lang="tr-TR" sz="900">
                <a:solidFill>
                  <a:schemeClr val="accent1">
                    <a:lumMod val="50000"/>
                  </a:schemeClr>
                </a:solidFill>
              </a:rPr>
              <a:t> Eğitmen</a:t>
            </a:r>
            <a:endParaRPr lang="tr-TR" sz="900" dirty="0"/>
          </a:p>
        </p:txBody>
      </p:sp>
      <p:pic>
        <p:nvPicPr>
          <p:cNvPr id="4" name="Resim 3"/>
          <p:cNvPicPr>
            <a:picLocks noChangeAspect="1"/>
          </p:cNvPicPr>
          <p:nvPr/>
        </p:nvPicPr>
        <p:blipFill>
          <a:blip r:embed="rId2"/>
          <a:stretch>
            <a:fillRect/>
          </a:stretch>
        </p:blipFill>
        <p:spPr>
          <a:xfrm>
            <a:off x="1905000" y="1676400"/>
            <a:ext cx="5638800" cy="4471001"/>
          </a:xfrm>
          <a:prstGeom prst="rect">
            <a:avLst/>
          </a:prstGeom>
        </p:spPr>
      </p:pic>
      <p:sp>
        <p:nvSpPr>
          <p:cNvPr id="6" name="Metin kutusu 5"/>
          <p:cNvSpPr txBox="1"/>
          <p:nvPr/>
        </p:nvSpPr>
        <p:spPr>
          <a:xfrm>
            <a:off x="762000" y="1219200"/>
            <a:ext cx="7734300" cy="1077218"/>
          </a:xfrm>
          <a:prstGeom prst="rect">
            <a:avLst/>
          </a:prstGeom>
          <a:noFill/>
        </p:spPr>
        <p:txBody>
          <a:bodyPr wrap="square" rtlCol="0">
            <a:spAutoFit/>
          </a:bodyPr>
          <a:lstStyle/>
          <a:p>
            <a:pPr algn="just"/>
            <a:r>
              <a:rPr lang="tr-TR" sz="2000" dirty="0" smtClean="0"/>
              <a:t>Kurulum türünü </a:t>
            </a:r>
            <a:r>
              <a:rPr lang="tr-TR" sz="2000" dirty="0" err="1" smtClean="0">
                <a:solidFill>
                  <a:srgbClr val="0070C0"/>
                </a:solidFill>
              </a:rPr>
              <a:t>Custom</a:t>
            </a:r>
            <a:r>
              <a:rPr lang="tr-TR" sz="2000" dirty="0" smtClean="0"/>
              <a:t> seçelim.</a:t>
            </a:r>
            <a:endParaRPr lang="tr-TR" sz="2400" dirty="0"/>
          </a:p>
          <a:p>
            <a:pPr algn="just"/>
            <a:endParaRPr lang="tr-TR" sz="2400" dirty="0" smtClean="0"/>
          </a:p>
          <a:p>
            <a:pPr algn="just"/>
            <a:endParaRPr lang="tr-TR" sz="2000" dirty="0"/>
          </a:p>
        </p:txBody>
      </p:sp>
    </p:spTree>
    <p:extLst>
      <p:ext uri="{BB962C8B-B14F-4D97-AF65-F5344CB8AC3E}">
        <p14:creationId xmlns:p14="http://schemas.microsoft.com/office/powerpoint/2010/main" val="5625233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534</TotalTime>
  <Words>1460</Words>
  <Application>Microsoft Office PowerPoint</Application>
  <PresentationFormat>Ekran Gösterisi (4:3)</PresentationFormat>
  <Paragraphs>257</Paragraphs>
  <Slides>74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74</vt:i4>
      </vt:variant>
    </vt:vector>
  </HeadingPairs>
  <TitlesOfParts>
    <vt:vector size="78" baseType="lpstr">
      <vt:lpstr>Arial</vt:lpstr>
      <vt:lpstr>Calibri</vt:lpstr>
      <vt:lpstr>Wingdings</vt:lpstr>
      <vt:lpstr>Office Theme</vt:lpstr>
      <vt:lpstr>SQL Server 2022  Kurulumu</vt:lpstr>
      <vt:lpstr>Eğitmen Hakkında</vt:lpstr>
      <vt:lpstr>Eğitmen Hakkında</vt:lpstr>
      <vt:lpstr>Eğitmen Hakkında</vt:lpstr>
      <vt:lpstr>Eğitmen Hakkında</vt:lpstr>
      <vt:lpstr>SQL Server Kurulumu</vt:lpstr>
      <vt:lpstr>SQL Server Kurulumu</vt:lpstr>
      <vt:lpstr>SQL Server Kurulumu</vt:lpstr>
      <vt:lpstr>SQL Server Kurulumu</vt:lpstr>
      <vt:lpstr>SQL Server Kurulumu</vt:lpstr>
      <vt:lpstr>SQL Server Kurulumu</vt:lpstr>
      <vt:lpstr>SQL Server Kurulumu</vt:lpstr>
      <vt:lpstr>SQL Server Kurulumu</vt:lpstr>
      <vt:lpstr>SQL Server Kurulumu</vt:lpstr>
      <vt:lpstr>PowerPoint Sunusu</vt:lpstr>
      <vt:lpstr>PowerPoint Sunusu</vt:lpstr>
      <vt:lpstr>PowerPoint Sunusu</vt:lpstr>
      <vt:lpstr>PowerPoint Sunusu</vt:lpstr>
      <vt:lpstr>PowerPoint Sunusu</vt:lpstr>
      <vt:lpstr>SQL Server Replication </vt:lpstr>
      <vt:lpstr>SQL Server Kurulumu</vt:lpstr>
      <vt:lpstr>SQL Server Kurulumu</vt:lpstr>
      <vt:lpstr>SQL Server Kurulumu</vt:lpstr>
      <vt:lpstr>SQL Server Kurulumu</vt:lpstr>
      <vt:lpstr>SQL Server Kurulumu</vt:lpstr>
      <vt:lpstr>SQL Server Kurulumu</vt:lpstr>
      <vt:lpstr>SQL Server Kurulumu</vt:lpstr>
      <vt:lpstr>Diğer Kullanıcıları Ekleme</vt:lpstr>
      <vt:lpstr>Diğer Kullanıcıları Ekleme</vt:lpstr>
      <vt:lpstr>Diğer Kullanıcıları Ekleme</vt:lpstr>
      <vt:lpstr>SQL Server Kurulumu</vt:lpstr>
      <vt:lpstr>SQL Server Kurulumu</vt:lpstr>
      <vt:lpstr>SQL Server Kurulumu</vt:lpstr>
      <vt:lpstr>SQL Server Kurulumu</vt:lpstr>
      <vt:lpstr>SQL Server Kurulumu</vt:lpstr>
      <vt:lpstr>SQL Server Kurulumu</vt:lpstr>
      <vt:lpstr>SQL Server Management Studio (SSMS) Kurulumu </vt:lpstr>
      <vt:lpstr>SSMS Kurulumu</vt:lpstr>
      <vt:lpstr>SSMS Kurulumu</vt:lpstr>
      <vt:lpstr>SSMS Kurulumu</vt:lpstr>
      <vt:lpstr>SSMS Kurulumu</vt:lpstr>
      <vt:lpstr>SSMS Kurulumu</vt:lpstr>
      <vt:lpstr>SSMS Başlatma</vt:lpstr>
      <vt:lpstr>SSMS Başlatma</vt:lpstr>
      <vt:lpstr>SSMS Başlatma</vt:lpstr>
      <vt:lpstr>SSMS Başlatma</vt:lpstr>
      <vt:lpstr>Sunucuya Bağlanma</vt:lpstr>
      <vt:lpstr>Sunucuya Bağlanma</vt:lpstr>
      <vt:lpstr>Sunucuya Bağlanma</vt:lpstr>
      <vt:lpstr>Sunucuya Bağlanma</vt:lpstr>
      <vt:lpstr>Sunucuya Bağlanma</vt:lpstr>
      <vt:lpstr>Sunucuya Bağlanma</vt:lpstr>
      <vt:lpstr>Sunucuya Bağlanma</vt:lpstr>
      <vt:lpstr>Sunucuya Bağlanma</vt:lpstr>
      <vt:lpstr>Sunucuya Bağlanma</vt:lpstr>
      <vt:lpstr>Sunucuya Bağlanma</vt:lpstr>
      <vt:lpstr>Sunucuya Bağlanma</vt:lpstr>
      <vt:lpstr>Sunucuya Bağlanma</vt:lpstr>
      <vt:lpstr>Sunucuya Bağlanma</vt:lpstr>
      <vt:lpstr>Sunucuya Bağlanma</vt:lpstr>
      <vt:lpstr>Sunucuya Bağlanma</vt:lpstr>
      <vt:lpstr>Sunucuya Bağlanma</vt:lpstr>
      <vt:lpstr>Sistem Veritabanları</vt:lpstr>
      <vt:lpstr>Sistem Veritabanları</vt:lpstr>
      <vt:lpstr>Sistem Veritabanları</vt:lpstr>
      <vt:lpstr>Sistem Veritabanları</vt:lpstr>
      <vt:lpstr>Sistem Veritabanları</vt:lpstr>
      <vt:lpstr>Tablo Oluşturma</vt:lpstr>
      <vt:lpstr>Tablo Oluşturma</vt:lpstr>
      <vt:lpstr>Tablo Oluşturma</vt:lpstr>
      <vt:lpstr>Tablo Oluşturma</vt:lpstr>
      <vt:lpstr>Tablo Oluşturma</vt:lpstr>
      <vt:lpstr>Sistem Veritabanları</vt:lpstr>
      <vt:lpstr>SQL- Yapısal Sorgulama Dili</vt:lpstr>
    </vt:vector>
  </TitlesOfParts>
  <Manager>12.2 SQL Server  Kurulumu</Manager>
  <Company>12.2 SQL Server  Kurulumu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12.2 SQL Server  Kurulumu</dc:title>
  <dc:subject>12.2 SQL Server  Kurulumu</dc:subject>
  <dc:creator>Adem AKKUŞ</dc:creator>
  <cp:lastModifiedBy>USER</cp:lastModifiedBy>
  <cp:revision>75</cp:revision>
  <dcterms:created xsi:type="dcterms:W3CDTF">2023-05-26T07:43:00Z</dcterms:created>
  <dcterms:modified xsi:type="dcterms:W3CDTF">2025-02-18T13:31:08Z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2012-07-09T00:00:00Z</vt:filetime>
  </property>
  <property fmtid="{D5CDD505-2E9C-101B-9397-08002B2CF9AE}" pid="3" name="Creator">
    <vt:lpwstr>Microsoft® Office PowerPoint® 2007</vt:lpwstr>
  </property>
  <property fmtid="{D5CDD505-2E9C-101B-9397-08002B2CF9AE}" pid="4" name="LastSaved">
    <vt:filetime>2023-05-26T00:00:00Z</vt:filetime>
  </property>
</Properties>
</file>